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1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Рисунок 47" descr="http://i.ytimg.com/vi/A8Lsr3Kjv2I/maxresdefault.jpg"/>
          <p:cNvPicPr>
            <a:picLocks noChangeAspect="1" noChangeArrowheads="1"/>
          </p:cNvPicPr>
          <p:nvPr/>
        </p:nvPicPr>
        <p:blipFill>
          <a:blip r:embed="rId3" cstate="print"/>
          <a:srcRect/>
          <a:stretch>
            <a:fillRect/>
          </a:stretch>
        </p:blipFill>
        <p:spPr bwMode="auto">
          <a:xfrm>
            <a:off x="428596" y="500042"/>
            <a:ext cx="8310621" cy="5595503"/>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Рисунок 68" descr="http://foto-zverey.ru/1/tigr_32.gif"/>
          <p:cNvPicPr>
            <a:picLocks noChangeAspect="1" noChangeArrowheads="1"/>
          </p:cNvPicPr>
          <p:nvPr/>
        </p:nvPicPr>
        <p:blipFill>
          <a:blip r:embed="rId4" cstate="print"/>
          <a:srcRect/>
          <a:stretch>
            <a:fillRect/>
          </a:stretch>
        </p:blipFill>
        <p:spPr bwMode="auto">
          <a:xfrm>
            <a:off x="6929454" y="4850958"/>
            <a:ext cx="2214546" cy="179272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285720" y="3643314"/>
            <a:ext cx="8643998" cy="2862322"/>
          </a:xfrm>
          <a:prstGeom prst="rect">
            <a:avLst/>
          </a:prstGeom>
        </p:spPr>
        <p:txBody>
          <a:bodyPr wrap="square">
            <a:spAutoFit/>
          </a:bodyPr>
          <a:lstStyle/>
          <a:p>
            <a:r>
              <a:rPr lang="ru-RU" dirty="0" smtClean="0">
                <a:solidFill>
                  <a:srgbClr val="C00000"/>
                </a:solidFill>
                <a:latin typeface="Arial" pitchFamily="34" charset="0"/>
                <a:ea typeface="Times New Roman" pitchFamily="18" charset="0"/>
                <a:cs typeface="Times New Roman" pitchFamily="18" charset="0"/>
              </a:rPr>
              <a:t>- Ранее тигр был также изображён на гербе Иркутска, но при утверждении гербов губерний императором Александром Вторым в Санкт-Петербургскую геральдию пришло описание герба Иркутской губернии с сибирским словом «бабр» </a:t>
            </a:r>
            <a:r>
              <a:rPr lang="ru-RU" i="1" dirty="0" smtClean="0">
                <a:solidFill>
                  <a:srgbClr val="C00000"/>
                </a:solidFill>
                <a:latin typeface="Arial" pitchFamily="34" charset="0"/>
                <a:ea typeface="Times New Roman" pitchFamily="18" charset="0"/>
                <a:cs typeface="Times New Roman" pitchFamily="18" charset="0"/>
              </a:rPr>
              <a:t>(тигр)</a:t>
            </a:r>
            <a:r>
              <a:rPr lang="ru-RU" dirty="0" smtClean="0">
                <a:solidFill>
                  <a:srgbClr val="C00000"/>
                </a:solidFill>
                <a:latin typeface="Arial" pitchFamily="34" charset="0"/>
                <a:ea typeface="Times New Roman" pitchFamily="18" charset="0"/>
                <a:cs typeface="Times New Roman" pitchFamily="18" charset="0"/>
              </a:rPr>
              <a:t>, которое было «исправлено» чиновником геральдии на «бобр». Ввиду того, что в описании теперь было написано «</a:t>
            </a:r>
            <a:r>
              <a:rPr lang="ru-RU" i="1" dirty="0" smtClean="0">
                <a:solidFill>
                  <a:srgbClr val="C00000"/>
                </a:solidFill>
                <a:latin typeface="Arial" pitchFamily="34" charset="0"/>
                <a:ea typeface="Times New Roman" pitchFamily="18" charset="0"/>
                <a:cs typeface="Times New Roman" pitchFamily="18" charset="0"/>
              </a:rPr>
              <a:t>бобр, несущий в зубах соболя</a:t>
            </a:r>
            <a:r>
              <a:rPr lang="ru-RU" dirty="0" smtClean="0">
                <a:solidFill>
                  <a:srgbClr val="C00000"/>
                </a:solidFill>
                <a:latin typeface="Arial" pitchFamily="34" charset="0"/>
                <a:ea typeface="Times New Roman" pitchFamily="18" charset="0"/>
                <a:cs typeface="Times New Roman" pitchFamily="18" charset="0"/>
              </a:rPr>
              <a:t>», то есть бобр должен был быть в роли хищника, на гербе стал изображаться вымышленный чёрный зверь с большим хвостом и перепончатыми задними лапами. Это изображение сохранено на современных гербах Иркутска и Иркутской области, несмотря на то, что ошибка в описании уже исправлена. </a:t>
            </a:r>
            <a:endParaRPr lang="ru-RU" dirty="0"/>
          </a:p>
        </p:txBody>
      </p:sp>
      <p:sp>
        <p:nvSpPr>
          <p:cNvPr id="4" name="Прямоугольник 3"/>
          <p:cNvSpPr/>
          <p:nvPr/>
        </p:nvSpPr>
        <p:spPr>
          <a:xfrm>
            <a:off x="142844" y="142852"/>
            <a:ext cx="8786874" cy="1354217"/>
          </a:xfrm>
          <a:prstGeom prst="rect">
            <a:avLst/>
          </a:prstGeom>
        </p:spPr>
        <p:txBody>
          <a:bodyPr wrap="square">
            <a:spAutoFit/>
          </a:bodyPr>
          <a:lstStyle/>
          <a:p>
            <a:pPr lvl="0" fontAlgn="base">
              <a:spcBef>
                <a:spcPct val="0"/>
              </a:spcBef>
              <a:spcAft>
                <a:spcPct val="0"/>
              </a:spcAft>
              <a:tabLst>
                <a:tab pos="457200" algn="l"/>
              </a:tabLst>
            </a:pPr>
            <a:r>
              <a:rPr lang="ru-RU" sz="2800" b="1" dirty="0" smtClean="0">
                <a:solidFill>
                  <a:srgbClr val="C00000"/>
                </a:solidFill>
                <a:latin typeface="Arial" pitchFamily="34" charset="0"/>
                <a:ea typeface="Times New Roman" pitchFamily="18" charset="0"/>
                <a:cs typeface="Arial" pitchFamily="34" charset="0"/>
              </a:rPr>
              <a:t>Интересные факты:                                                                    </a:t>
            </a:r>
            <a:r>
              <a:rPr lang="ru-RU" dirty="0" smtClean="0">
                <a:solidFill>
                  <a:srgbClr val="C00000"/>
                </a:solidFill>
                <a:latin typeface="Arial" pitchFamily="34" charset="0"/>
                <a:ea typeface="Times New Roman" pitchFamily="18" charset="0"/>
                <a:cs typeface="Times New Roman" pitchFamily="18" charset="0"/>
              </a:rPr>
              <a:t> - Амурский тигр изображён на флаге  и гербе  Приморского края, а также на многих геральдических символах городов и районов края. Также амурский тигр изображён на гербе Хабаровского края.</a:t>
            </a:r>
            <a:r>
              <a:rPr lang="ru-RU" sz="1400" dirty="0" smtClean="0">
                <a:solidFill>
                  <a:srgbClr val="C00000"/>
                </a:solidFill>
                <a:latin typeface="Arial" pitchFamily="34" charset="0"/>
                <a:cs typeface="Arial" pitchFamily="34" charset="0"/>
              </a:rPr>
              <a:t>                      </a:t>
            </a:r>
          </a:p>
        </p:txBody>
      </p:sp>
      <p:pic>
        <p:nvPicPr>
          <p:cNvPr id="24579" name="Picture 3" descr="http://ic.pics.livejournal.com/serpal/16295328/12827/12827_600.jpg"/>
          <p:cNvPicPr>
            <a:picLocks noChangeAspect="1" noChangeArrowheads="1"/>
          </p:cNvPicPr>
          <p:nvPr/>
        </p:nvPicPr>
        <p:blipFill>
          <a:blip r:embed="rId3" cstate="print"/>
          <a:srcRect/>
          <a:stretch>
            <a:fillRect/>
          </a:stretch>
        </p:blipFill>
        <p:spPr bwMode="auto">
          <a:xfrm>
            <a:off x="2571736" y="1500174"/>
            <a:ext cx="3929058" cy="2049659"/>
          </a:xfrm>
          <a:prstGeom prst="rect">
            <a:avLst/>
          </a:prstGeom>
          <a:noFill/>
          <a:ln>
            <a:solidFill>
              <a:srgbClr val="C00000"/>
            </a:solidFill>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142852"/>
            <a:ext cx="8786874" cy="2933760"/>
          </a:xfrm>
          <a:prstGeom prst="rect">
            <a:avLst/>
          </a:prstGeom>
          <a:solidFill>
            <a:schemeClr val="accent6">
              <a:lumMod val="20000"/>
              <a:lumOff val="80000"/>
            </a:schemeClr>
          </a:solidFill>
          <a:ln>
            <a:solidFill>
              <a:srgbClr val="C00000"/>
            </a:solidFill>
          </a:ln>
        </p:spPr>
        <p:txBody>
          <a:bodyPr wrap="square">
            <a:spAutoFit/>
          </a:bodyPr>
          <a:lstStyle/>
          <a:p>
            <a:pPr eaLnBrk="0" fontAlgn="base" hangingPunct="0">
              <a:spcBef>
                <a:spcPct val="0"/>
              </a:spcBef>
              <a:spcAft>
                <a:spcPct val="0"/>
              </a:spcAft>
              <a:buFontTx/>
              <a:buChar char="•"/>
              <a:tabLst>
                <a:tab pos="457200" algn="l"/>
              </a:tabLst>
            </a:pPr>
            <a:r>
              <a:rPr lang="ru-RU" sz="2000" b="1" i="1" dirty="0" smtClean="0">
                <a:solidFill>
                  <a:srgbClr val="C00000"/>
                </a:solidFill>
                <a:latin typeface="Arial" pitchFamily="34" charset="0"/>
                <a:ea typeface="Times New Roman" pitchFamily="18" charset="0"/>
                <a:cs typeface="Times New Roman" pitchFamily="18" charset="0"/>
              </a:rPr>
              <a:t>Амурский (уссурийский) тигр — объект поклонения многих народностей Дальнего Востока.</a:t>
            </a:r>
            <a:endParaRPr lang="ru-RU" sz="2000" b="1" i="1" dirty="0" smtClean="0">
              <a:solidFill>
                <a:srgbClr val="C000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000" b="1" i="1" dirty="0" smtClean="0">
                <a:solidFill>
                  <a:srgbClr val="C00000"/>
                </a:solidFill>
                <a:latin typeface="Arial" pitchFamily="34" charset="0"/>
                <a:ea typeface="Times New Roman" pitchFamily="18" charset="0"/>
                <a:cs typeface="Times New Roman" pitchFamily="18" charset="0"/>
              </a:rPr>
              <a:t>В 1988 году Ходори (дословно — «Тигрёнок») был официальным талисманом Летних олимпийских игр в Сеуле.</a:t>
            </a:r>
            <a:endParaRPr lang="ru-RU" sz="2000" b="1" i="1" dirty="0" smtClean="0">
              <a:solidFill>
                <a:srgbClr val="C000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000" b="1" i="1" dirty="0" smtClean="0">
                <a:solidFill>
                  <a:srgbClr val="C00000"/>
                </a:solidFill>
                <a:latin typeface="Arial" pitchFamily="34" charset="0"/>
                <a:ea typeface="Times New Roman" pitchFamily="18" charset="0"/>
                <a:cs typeface="Times New Roman" pitchFamily="18" charset="0"/>
              </a:rPr>
              <a:t>В Китае за убийство амурского тигра предусмотрена смертная казнь.</a:t>
            </a:r>
            <a:endParaRPr lang="ru-RU" sz="2000" b="1" i="1" dirty="0" smtClean="0">
              <a:solidFill>
                <a:srgbClr val="C000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000" b="1" i="1" dirty="0" smtClean="0">
                <a:solidFill>
                  <a:srgbClr val="C00000"/>
                </a:solidFill>
                <a:latin typeface="Arial" pitchFamily="34" charset="0"/>
                <a:ea typeface="Times New Roman" pitchFamily="18" charset="0"/>
                <a:cs typeface="Times New Roman" pitchFamily="18" charset="0"/>
              </a:rPr>
              <a:t>На языках тунгусо-маньчжурской языковой семьи тигра вместо его прямого определения «тасх» (тигр) часто называют «амба» (великий, большой, огромный).</a:t>
            </a:r>
            <a:endParaRPr lang="ru-RU" sz="2000" b="1" i="1" dirty="0" smtClean="0">
              <a:solidFill>
                <a:srgbClr val="C00000"/>
              </a:solidFill>
              <a:latin typeface="Arial" pitchFamily="34" charset="0"/>
              <a:cs typeface="Arial" pitchFamily="34" charset="0"/>
            </a:endParaRPr>
          </a:p>
        </p:txBody>
      </p:sp>
      <p:pic>
        <p:nvPicPr>
          <p:cNvPr id="23553" name="Рисунок 5" descr="http://animalreader.ru/wp-content/uploads/2014/08/ussurtigr_obitanie2-e1408870591503.jpg"/>
          <p:cNvPicPr>
            <a:picLocks noChangeAspect="1" noChangeArrowheads="1"/>
          </p:cNvPicPr>
          <p:nvPr/>
        </p:nvPicPr>
        <p:blipFill>
          <a:blip r:embed="rId3" cstate="print"/>
          <a:srcRect/>
          <a:stretch>
            <a:fillRect/>
          </a:stretch>
        </p:blipFill>
        <p:spPr bwMode="auto">
          <a:xfrm>
            <a:off x="1500166" y="3000372"/>
            <a:ext cx="6453767" cy="3634318"/>
          </a:xfrm>
          <a:prstGeom prst="rect">
            <a:avLst/>
          </a:prstGeom>
          <a:noFill/>
          <a:ln w="19050">
            <a:solidFill>
              <a:srgbClr val="C00000"/>
            </a:solidFill>
            <a:miter lim="800000"/>
            <a:headEnd/>
            <a:tailEnd/>
          </a:ln>
        </p:spPr>
      </p:pic>
      <p:pic>
        <p:nvPicPr>
          <p:cNvPr id="4" name="Рисунок 62" descr="http://i44.tinypic.com/2enatmr.gif"/>
          <p:cNvPicPr>
            <a:picLocks noChangeAspect="1" noChangeArrowheads="1"/>
          </p:cNvPicPr>
          <p:nvPr/>
        </p:nvPicPr>
        <p:blipFill>
          <a:blip r:embed="rId4" cstate="print"/>
          <a:srcRect/>
          <a:stretch>
            <a:fillRect/>
          </a:stretch>
        </p:blipFill>
        <p:spPr bwMode="auto">
          <a:xfrm>
            <a:off x="7643834" y="1000108"/>
            <a:ext cx="1061343" cy="114298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8433" name="Рисунок 44" descr="http://pro-zverey.at.ua/_ph/15/874758773.jpg"/>
          <p:cNvPicPr>
            <a:picLocks noChangeAspect="1" noChangeArrowheads="1"/>
          </p:cNvPicPr>
          <p:nvPr/>
        </p:nvPicPr>
        <p:blipFill>
          <a:blip r:embed="rId3" cstate="print"/>
          <a:srcRect/>
          <a:stretch>
            <a:fillRect/>
          </a:stretch>
        </p:blipFill>
        <p:spPr bwMode="auto">
          <a:xfrm>
            <a:off x="214282" y="571480"/>
            <a:ext cx="5357850" cy="3571900"/>
          </a:xfrm>
          <a:prstGeom prst="rect">
            <a:avLst/>
          </a:prstGeom>
          <a:noFill/>
          <a:ln w="19050">
            <a:solidFill>
              <a:srgbClr val="C00000"/>
            </a:solidFill>
            <a:miter lim="800000"/>
            <a:headEnd/>
            <a:tailEnd/>
          </a:ln>
        </p:spPr>
      </p:pic>
      <p:sp>
        <p:nvSpPr>
          <p:cNvPr id="3" name="Прямоугольник 2"/>
          <p:cNvSpPr/>
          <p:nvPr/>
        </p:nvSpPr>
        <p:spPr>
          <a:xfrm>
            <a:off x="214282" y="4286256"/>
            <a:ext cx="8786874" cy="2246769"/>
          </a:xfrm>
          <a:prstGeom prst="rect">
            <a:avLst/>
          </a:prstGeom>
          <a:solidFill>
            <a:schemeClr val="accent6">
              <a:lumMod val="20000"/>
              <a:lumOff val="80000"/>
            </a:schemeClr>
          </a:solidFill>
          <a:ln>
            <a:solidFill>
              <a:srgbClr val="C00000"/>
            </a:solidFill>
          </a:ln>
        </p:spPr>
        <p:txBody>
          <a:bodyPr wrap="square">
            <a:spAutoFit/>
          </a:bodyPr>
          <a:lstStyle/>
          <a:p>
            <a:r>
              <a:rPr lang="ru-RU" sz="2000" b="1" dirty="0" smtClean="0">
                <a:solidFill>
                  <a:srgbClr val="C00000"/>
                </a:solidFill>
                <a:latin typeface="Times New Roman" panose="02020603050405020304" pitchFamily="18" charset="0"/>
                <a:cs typeface="Times New Roman" panose="02020603050405020304" pitchFamily="18" charset="0"/>
              </a:rPr>
              <a:t>В четвертое воскресенье сентября жители Дальнего Востока отмечают День тигра. Идея проведения этого экологического праздника возникла в 2000 году. Его инициаторами стали известный писатель-охотовед Владимир Тройнин и международный благотворительный фонд «Феникс» при поддержке российских и международных природоохранных организаций.</a:t>
            </a:r>
          </a:p>
          <a:p>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rot="21141372">
            <a:off x="4663661" y="271348"/>
            <a:ext cx="4280012" cy="2994081"/>
          </a:xfrm>
          <a:prstGeom prst="rect">
            <a:avLst/>
          </a:prstGeom>
          <a:noFill/>
          <a:ln w="19050">
            <a:solidFill>
              <a:srgbClr val="C00000"/>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Рисунок 56" descr="http://www.playcast.ru/uploads/2013/02/17/4684015.gif"/>
          <p:cNvPicPr>
            <a:picLocks noChangeAspect="1" noChangeArrowheads="1"/>
          </p:cNvPicPr>
          <p:nvPr/>
        </p:nvPicPr>
        <p:blipFill>
          <a:blip r:embed="rId5" cstate="print"/>
          <a:srcRect/>
          <a:stretch>
            <a:fillRect/>
          </a:stretch>
        </p:blipFill>
        <p:spPr bwMode="auto">
          <a:xfrm>
            <a:off x="5643570" y="5857892"/>
            <a:ext cx="1671602" cy="857256"/>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5604" name="Рисунок 77" descr="http://4.bp.blogspot.com/-_FjQbKztRyQ/UpgsEkjRDwI/AAAAAAAACus/1CmMvwOiFVo/s1600/tigrenok-na-podsolnuhe.jpg"/>
          <p:cNvPicPr>
            <a:picLocks noChangeAspect="1" noChangeArrowheads="1"/>
          </p:cNvPicPr>
          <p:nvPr/>
        </p:nvPicPr>
        <p:blipFill>
          <a:blip r:embed="rId3" cstate="print"/>
          <a:srcRect/>
          <a:stretch>
            <a:fillRect/>
          </a:stretch>
        </p:blipFill>
        <p:spPr bwMode="auto">
          <a:xfrm>
            <a:off x="2643174" y="4214818"/>
            <a:ext cx="3469826" cy="2428878"/>
          </a:xfrm>
          <a:prstGeom prst="rect">
            <a:avLst/>
          </a:prstGeom>
          <a:noFill/>
          <a:ln w="9525">
            <a:solidFill>
              <a:srgbClr val="C00000"/>
            </a:solidFill>
            <a:miter lim="800000"/>
            <a:headEnd/>
            <a:tailEnd/>
          </a:ln>
        </p:spPr>
      </p:pic>
      <p:sp>
        <p:nvSpPr>
          <p:cNvPr id="25605" name="Rectangle 5"/>
          <p:cNvSpPr>
            <a:spLocks noChangeArrowheads="1"/>
          </p:cNvSpPr>
          <p:nvPr/>
        </p:nvSpPr>
        <p:spPr bwMode="auto">
          <a:xfrm>
            <a:off x="214282" y="65908"/>
            <a:ext cx="8715436" cy="2739211"/>
          </a:xfrm>
          <a:prstGeom prst="rect">
            <a:avLst/>
          </a:prstGeom>
          <a:solidFill>
            <a:schemeClr val="accent6">
              <a:lumMod val="20000"/>
              <a:lumOff val="80000"/>
            </a:schemeClr>
          </a:solidFill>
          <a:ln w="9525">
            <a:solidFill>
              <a:srgbClr val="C00000"/>
            </a:solidFill>
            <a:miter lim="800000"/>
            <a:headEnd/>
            <a:tailEnd/>
          </a:ln>
          <a:effectLst/>
        </p:spPr>
        <p:txBody>
          <a:bodyPr vert="horz" wrap="square" lIns="228528"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ru-RU" sz="2800" b="0" i="0" u="none" strike="noStrike" cap="none" normalizeH="0" baseline="0" dirty="0" smtClean="0">
                <a:ln>
                  <a:noFill/>
                </a:ln>
                <a:solidFill>
                  <a:srgbClr val="C00000"/>
                </a:solidFill>
                <a:effectLst/>
                <a:latin typeface="Georgia" pitchFamily="18" charset="0"/>
                <a:ea typeface="Times New Roman" pitchFamily="18" charset="0"/>
                <a:cs typeface="Arabic Typesetting" pitchFamily="66" charset="-78"/>
              </a:rPr>
              <a:t>В культуре и искусстве:</a:t>
            </a:r>
            <a:endParaRPr kumimoji="0" lang="ru-RU" sz="2800" b="0" i="0" u="none" strike="noStrike" cap="none" normalizeH="0" baseline="0" dirty="0" smtClean="0">
              <a:ln>
                <a:noFill/>
              </a:ln>
              <a:solidFill>
                <a:srgbClr val="C00000"/>
              </a:solidFill>
              <a:effectLst/>
              <a:latin typeface="Arial" pitchFamily="34" charset="0"/>
              <a:cs typeface="Arabic Typesetting" pitchFamily="66" charset="-7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rgbClr val="C00000"/>
                </a:solidFill>
                <a:effectLst/>
                <a:latin typeface="Arial" pitchFamily="34" charset="0"/>
                <a:ea typeface="Times New Roman" pitchFamily="18" charset="0"/>
                <a:cs typeface="Arabic Typesetting" pitchFamily="66" charset="-78"/>
              </a:rPr>
              <a:t> О встречах с уссурийским тигром неоднократно рассказывается в книгах В. К. Арсеньева: «По Уссурийскому краю», «Дерсу Узала», «Жизнь и приключения в тайге» и других; а также в созданных на основе книг «По Уссурийскому краю» и «Дерсу Узала» фильмах «Дерсу Узала», первый из которых вышел в 1961 году, второй, советско-японский — в 1975.</a:t>
            </a:r>
            <a:endParaRPr kumimoji="0" lang="ru-RU" b="0" i="0" u="none" strike="noStrike" cap="none" normalizeH="0" baseline="0" dirty="0" smtClean="0">
              <a:ln>
                <a:noFill/>
              </a:ln>
              <a:solidFill>
                <a:srgbClr val="C00000"/>
              </a:solidFill>
              <a:effectLst/>
              <a:latin typeface="Arial" pitchFamily="34" charset="0"/>
              <a:ea typeface="Calibri" pitchFamily="34" charset="0"/>
              <a:cs typeface="Arabic Typesetting" pitchFamily="66" charset="-7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rgbClr val="C00000"/>
                </a:solidFill>
                <a:effectLst/>
                <a:latin typeface="Arial" pitchFamily="34" charset="0"/>
                <a:ea typeface="Times New Roman" pitchFamily="18" charset="0"/>
                <a:cs typeface="Arabic Typesetting" pitchFamily="66" charset="-78"/>
              </a:rPr>
              <a:t>Уссурийскому тигру посвящены сказка Юрия Коваля и мультфильм Леонида Носырева «Тигрёнок на подсолнухе».</a:t>
            </a:r>
            <a:endParaRPr kumimoji="0" lang="ru-RU" b="0" i="0" u="none" strike="noStrike" cap="none" normalizeH="0" baseline="0" dirty="0" smtClean="0">
              <a:ln>
                <a:noFill/>
              </a:ln>
              <a:solidFill>
                <a:srgbClr val="C00000"/>
              </a:solidFill>
              <a:effectLst/>
              <a:latin typeface="Arial" pitchFamily="34" charset="0"/>
              <a:cs typeface="Arabic Typesetting"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74" descr="http://www.divodvd.ru/screenshots/1858_3.jpg"/>
          <p:cNvPicPr>
            <a:picLocks noChangeAspect="1" noChangeArrowheads="1"/>
          </p:cNvPicPr>
          <p:nvPr/>
        </p:nvPicPr>
        <p:blipFill>
          <a:blip r:embed="rId4" cstate="print"/>
          <a:srcRect/>
          <a:stretch>
            <a:fillRect/>
          </a:stretch>
        </p:blipFill>
        <p:spPr bwMode="auto">
          <a:xfrm>
            <a:off x="5357818" y="2500306"/>
            <a:ext cx="3534229" cy="2737544"/>
          </a:xfrm>
          <a:prstGeom prst="rect">
            <a:avLst/>
          </a:prstGeom>
          <a:noFill/>
          <a:ln w="9525">
            <a:solidFill>
              <a:srgbClr val="C00000"/>
            </a:solidFill>
            <a:miter lim="800000"/>
            <a:headEnd/>
            <a:tailEnd/>
          </a:ln>
        </p:spPr>
      </p:pic>
      <p:pic>
        <p:nvPicPr>
          <p:cNvPr id="7" name="Рисунок 71" descr="http://static.srvtest-tehnosila.ru/images/item/o/2013-02/12/10BMb6re7Y.jpg"/>
          <p:cNvPicPr>
            <a:picLocks noChangeAspect="1" noChangeArrowheads="1"/>
          </p:cNvPicPr>
          <p:nvPr/>
        </p:nvPicPr>
        <p:blipFill>
          <a:blip r:embed="rId5" cstate="print"/>
          <a:srcRect/>
          <a:stretch>
            <a:fillRect/>
          </a:stretch>
        </p:blipFill>
        <p:spPr bwMode="auto">
          <a:xfrm>
            <a:off x="214282" y="2571744"/>
            <a:ext cx="3290888" cy="2463298"/>
          </a:xfrm>
          <a:prstGeom prst="rect">
            <a:avLst/>
          </a:prstGeom>
          <a:noFill/>
          <a:ln w="9525">
            <a:solidFill>
              <a:srgbClr val="C00000"/>
            </a:solid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6630" name="Picture 6" descr="http://i.ytimg.com/vi/sh3KFsVMQ8Y/0.jpg"/>
          <p:cNvPicPr>
            <a:picLocks noChangeAspect="1" noChangeArrowheads="1"/>
          </p:cNvPicPr>
          <p:nvPr/>
        </p:nvPicPr>
        <p:blipFill>
          <a:blip r:embed="rId3" cstate="print"/>
          <a:srcRect/>
          <a:stretch>
            <a:fillRect/>
          </a:stretch>
        </p:blipFill>
        <p:spPr bwMode="auto">
          <a:xfrm>
            <a:off x="214282" y="2643158"/>
            <a:ext cx="5143536" cy="3857653"/>
          </a:xfrm>
          <a:prstGeom prst="rect">
            <a:avLst/>
          </a:prstGeom>
          <a:noFill/>
          <a:ln>
            <a:solidFill>
              <a:srgbClr val="C00000"/>
            </a:solidFill>
          </a:ln>
        </p:spPr>
      </p:pic>
      <p:pic>
        <p:nvPicPr>
          <p:cNvPr id="5" name="Picture 2" descr="http://media2.24aul.ru/imgs/5142fb264ffdaa1ad80397e6"/>
          <p:cNvPicPr>
            <a:picLocks noChangeAspect="1" noChangeArrowheads="1"/>
          </p:cNvPicPr>
          <p:nvPr/>
        </p:nvPicPr>
        <p:blipFill>
          <a:blip r:embed="rId4" cstate="print"/>
          <a:srcRect/>
          <a:stretch>
            <a:fillRect/>
          </a:stretch>
        </p:blipFill>
        <p:spPr bwMode="auto">
          <a:xfrm>
            <a:off x="3000364" y="285728"/>
            <a:ext cx="5623480" cy="3219443"/>
          </a:xfrm>
          <a:prstGeom prst="rect">
            <a:avLst/>
          </a:prstGeom>
          <a:ln>
            <a:solidFill>
              <a:srgbClr val="C00000"/>
            </a:solidFill>
          </a:ln>
          <a:effectLst>
            <a:softEdge rad="112500"/>
          </a:effectLst>
        </p:spPr>
      </p:pic>
      <p:pic>
        <p:nvPicPr>
          <p:cNvPr id="26632" name="Picture 8" descr="http://ic.pics.livejournal.com/iriki/52815433/381236/381236_900.jpg"/>
          <p:cNvPicPr>
            <a:picLocks noChangeAspect="1" noChangeArrowheads="1"/>
          </p:cNvPicPr>
          <p:nvPr/>
        </p:nvPicPr>
        <p:blipFill>
          <a:blip r:embed="rId5" cstate="print"/>
          <a:srcRect/>
          <a:stretch>
            <a:fillRect/>
          </a:stretch>
        </p:blipFill>
        <p:spPr bwMode="auto">
          <a:xfrm>
            <a:off x="5143504" y="3714752"/>
            <a:ext cx="3597959" cy="2514574"/>
          </a:xfrm>
          <a:prstGeom prst="rect">
            <a:avLst/>
          </a:prstGeom>
          <a:noFill/>
          <a:ln>
            <a:solidFill>
              <a:srgbClr val="C00000"/>
            </a:solidFill>
          </a:ln>
        </p:spPr>
      </p:pic>
      <p:pic>
        <p:nvPicPr>
          <p:cNvPr id="26636" name="Picture 12" descr="http://geo.1september.ru/2008/11/350x332.jpg"/>
          <p:cNvPicPr>
            <a:picLocks noChangeAspect="1" noChangeArrowheads="1"/>
          </p:cNvPicPr>
          <p:nvPr/>
        </p:nvPicPr>
        <p:blipFill>
          <a:blip r:embed="rId6" cstate="print"/>
          <a:srcRect/>
          <a:stretch>
            <a:fillRect/>
          </a:stretch>
        </p:blipFill>
        <p:spPr bwMode="auto">
          <a:xfrm>
            <a:off x="357158" y="285728"/>
            <a:ext cx="2259334" cy="2143140"/>
          </a:xfrm>
          <a:prstGeom prst="rect">
            <a:avLst/>
          </a:prstGeom>
          <a:noFill/>
          <a:ln>
            <a:solidFill>
              <a:srgbClr val="C00000"/>
            </a:solidFill>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857224" y="285728"/>
            <a:ext cx="7643866" cy="1569660"/>
          </a:xfrm>
          <a:prstGeom prst="rect">
            <a:avLst/>
          </a:prstGeom>
        </p:spPr>
        <p:txBody>
          <a:bodyPr wrap="square">
            <a:spAutoFit/>
          </a:bodyPr>
          <a:lstStyle/>
          <a:p>
            <a:pPr algn="ctr"/>
            <a:r>
              <a:rPr lang="ru-RU" sz="3200" b="1" i="1" dirty="0" smtClean="0">
                <a:solidFill>
                  <a:srgbClr val="C00000"/>
                </a:solidFill>
              </a:rPr>
              <a:t>Половинкина Маргарита Витальевна </a:t>
            </a:r>
          </a:p>
          <a:p>
            <a:pPr algn="ctr"/>
            <a:r>
              <a:rPr lang="ru-RU" sz="3200" b="1" i="1" dirty="0" smtClean="0">
                <a:solidFill>
                  <a:srgbClr val="C00000"/>
                </a:solidFill>
              </a:rPr>
              <a:t>Воспитатель СП ГБОУ СОШ село Богатое  детский сад «Солнышко»</a:t>
            </a:r>
            <a:endParaRPr lang="ru-RU" sz="3200" b="1" i="1" dirty="0">
              <a:solidFill>
                <a:srgbClr val="C00000"/>
              </a:solidFill>
            </a:endParaRPr>
          </a:p>
        </p:txBody>
      </p:sp>
      <p:sp>
        <p:nvSpPr>
          <p:cNvPr id="3" name="Прямоугольник 2"/>
          <p:cNvSpPr/>
          <p:nvPr/>
        </p:nvSpPr>
        <p:spPr>
          <a:xfrm>
            <a:off x="1071538" y="1928802"/>
            <a:ext cx="7215237" cy="1569660"/>
          </a:xfrm>
          <a:prstGeom prst="rect">
            <a:avLst/>
          </a:prstGeom>
        </p:spPr>
        <p:txBody>
          <a:bodyPr wrap="square">
            <a:spAutoFit/>
          </a:bodyPr>
          <a:lstStyle/>
          <a:p>
            <a:pPr algn="ctr"/>
            <a:r>
              <a:rPr lang="ru-RU" sz="4800" b="1" kern="10" normalizeH="1" dirty="0" smtClean="0">
                <a:ln w="34925">
                  <a:solidFill>
                    <a:srgbClr val="000000"/>
                  </a:solidFill>
                  <a:round/>
                  <a:headEnd/>
                  <a:tailEnd/>
                </a:ln>
                <a:solidFill>
                  <a:srgbClr val="C00000"/>
                </a:solidFill>
                <a:latin typeface="Bookman Old Style"/>
              </a:rPr>
              <a:t>Спасибо за внимание!</a:t>
            </a:r>
            <a:endParaRPr lang="ru-RU" sz="4800" b="1" kern="10" normalizeH="1" dirty="0">
              <a:ln w="34925">
                <a:solidFill>
                  <a:srgbClr val="000000"/>
                </a:solidFill>
                <a:round/>
                <a:headEnd/>
                <a:tailEnd/>
              </a:ln>
              <a:solidFill>
                <a:srgbClr val="C00000"/>
              </a:solidFill>
              <a:latin typeface="Bookman Old Style"/>
            </a:endParaRPr>
          </a:p>
        </p:txBody>
      </p:sp>
      <p:pic>
        <p:nvPicPr>
          <p:cNvPr id="4" name="Рисунок 68" descr="http://foto-zverey.ru/1/tigr_32.gif"/>
          <p:cNvPicPr>
            <a:picLocks noChangeAspect="1" noChangeArrowheads="1"/>
          </p:cNvPicPr>
          <p:nvPr/>
        </p:nvPicPr>
        <p:blipFill>
          <a:blip r:embed="rId3" cstate="print"/>
          <a:srcRect/>
          <a:stretch>
            <a:fillRect/>
          </a:stretch>
        </p:blipFill>
        <p:spPr bwMode="auto">
          <a:xfrm>
            <a:off x="3571868" y="3500438"/>
            <a:ext cx="3786214" cy="306503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142853"/>
            <a:ext cx="8715436" cy="1384995"/>
          </a:xfrm>
          <a:prstGeom prst="rect">
            <a:avLst/>
          </a:prstGeom>
          <a:solidFill>
            <a:schemeClr val="bg1">
              <a:lumMod val="85000"/>
            </a:schemeClr>
          </a:solidFill>
          <a:ln>
            <a:solidFill>
              <a:schemeClr val="tx1">
                <a:lumMod val="95000"/>
                <a:lumOff val="5000"/>
              </a:schemeClr>
            </a:solidFill>
          </a:ln>
        </p:spPr>
        <p:txBody>
          <a:bodyPr wrap="square">
            <a:spAutoFit/>
          </a:bodyPr>
          <a:lstStyle/>
          <a:p>
            <a:pPr algn="ctr"/>
            <a:r>
              <a:rPr lang="ru-RU" sz="2800" b="1" dirty="0" smtClean="0">
                <a:latin typeface="Times New Roman" panose="02020603050405020304" pitchFamily="18" charset="0"/>
                <a:cs typeface="Times New Roman" panose="02020603050405020304" pitchFamily="18" charset="0"/>
              </a:rPr>
              <a:t>Амурский тигр – одно из самых красивых животных на Земле, для человека он является символом могущества, силы и достоинства</a:t>
            </a:r>
            <a:r>
              <a:rPr lang="ru-RU" sz="2800" dirty="0" smtClean="0">
                <a:latin typeface="Times New Roman" panose="02020603050405020304" pitchFamily="18" charset="0"/>
                <a:cs typeface="Times New Roman" panose="02020603050405020304" pitchFamily="18" charset="0"/>
              </a:rPr>
              <a:t>.</a:t>
            </a:r>
            <a:endParaRPr lang="ru-RU" sz="2800" dirty="0"/>
          </a:p>
        </p:txBody>
      </p:sp>
      <p:pic>
        <p:nvPicPr>
          <p:cNvPr id="7" name="Рисунок 29" descr="http://www.artleo.com/large/201411/97371.jpg"/>
          <p:cNvPicPr>
            <a:picLocks noChangeAspect="1" noChangeArrowheads="1"/>
          </p:cNvPicPr>
          <p:nvPr/>
        </p:nvPicPr>
        <p:blipFill>
          <a:blip r:embed="rId3" cstate="print"/>
          <a:srcRect/>
          <a:stretch>
            <a:fillRect/>
          </a:stretch>
        </p:blipFill>
        <p:spPr bwMode="auto">
          <a:xfrm>
            <a:off x="857224" y="1768093"/>
            <a:ext cx="7358114" cy="4598821"/>
          </a:xfrm>
          <a:prstGeom prst="rect">
            <a:avLst/>
          </a:prstGeom>
          <a:noFill/>
          <a:ln w="12700">
            <a:solidFill>
              <a:schemeClr val="tx1">
                <a:lumMod val="95000"/>
                <a:lumOff val="5000"/>
              </a:schemeClr>
            </a:solidFill>
            <a:miter lim="800000"/>
            <a:headEnd/>
            <a:tailEnd/>
          </a:ln>
        </p:spPr>
      </p:pic>
      <p:pic>
        <p:nvPicPr>
          <p:cNvPr id="8" name="Рисунок 53" descr="http://www.playcast.ru/uploads/2015/07/28/14494696.gif"/>
          <p:cNvPicPr>
            <a:picLocks noChangeAspect="1" noChangeArrowheads="1"/>
          </p:cNvPicPr>
          <p:nvPr/>
        </p:nvPicPr>
        <p:blipFill>
          <a:blip r:embed="rId4" cstate="print"/>
          <a:srcRect/>
          <a:stretch>
            <a:fillRect/>
          </a:stretch>
        </p:blipFill>
        <p:spPr bwMode="auto">
          <a:xfrm>
            <a:off x="0" y="5421877"/>
            <a:ext cx="2643174" cy="143612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85720" y="247804"/>
            <a:ext cx="8429684" cy="1569660"/>
          </a:xfrm>
          <a:prstGeom prst="rect">
            <a:avLst/>
          </a:prstGeom>
          <a:solidFill>
            <a:schemeClr val="accent6">
              <a:lumMod val="40000"/>
              <a:lumOff val="60000"/>
            </a:schemeClr>
          </a:solidFill>
          <a:ln w="19050">
            <a:solidFill>
              <a:schemeClr val="accent6">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Амурский тигр относится к наиболее крупным подвидам, шерсть гуще, чем у тигров, живущих в тёплых районах, а его окрас светлее. Основной окрас шерсти в зимнее время — оранжевый, живот белый.</a:t>
            </a:r>
            <a:endParaRPr kumimoji="0" lang="ru-RU" sz="2400" b="1"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pic>
        <p:nvPicPr>
          <p:cNvPr id="5122" name="Рисунок 38" descr="http://tsikave.ostriv.in.ua/images/publications/4/11405/content/Slide_show_TIGER_H264.jpg"/>
          <p:cNvPicPr>
            <a:picLocks noChangeAspect="1" noChangeArrowheads="1"/>
          </p:cNvPicPr>
          <p:nvPr/>
        </p:nvPicPr>
        <p:blipFill>
          <a:blip r:embed="rId3" cstate="print"/>
          <a:srcRect/>
          <a:stretch>
            <a:fillRect/>
          </a:stretch>
        </p:blipFill>
        <p:spPr bwMode="auto">
          <a:xfrm>
            <a:off x="571471" y="1928802"/>
            <a:ext cx="8107431" cy="4442872"/>
          </a:xfrm>
          <a:prstGeom prst="rect">
            <a:avLst/>
          </a:prstGeom>
          <a:noFill/>
          <a:ln w="19050">
            <a:solidFill>
              <a:schemeClr val="accent6">
                <a:lumMod val="50000"/>
              </a:schemeClr>
            </a:solidFill>
            <a:miter lim="800000"/>
            <a:headEnd/>
            <a:tailEnd/>
          </a:ln>
        </p:spPr>
      </p:pic>
      <p:pic>
        <p:nvPicPr>
          <p:cNvPr id="5123" name="Рисунок 59" descr="http://www.mfile.ru/1e/46/3a/448579.gif"/>
          <p:cNvPicPr>
            <a:picLocks noChangeAspect="1" noChangeArrowheads="1"/>
          </p:cNvPicPr>
          <p:nvPr/>
        </p:nvPicPr>
        <p:blipFill>
          <a:blip r:embed="rId4" cstate="print"/>
          <a:srcRect/>
          <a:stretch>
            <a:fillRect/>
          </a:stretch>
        </p:blipFill>
        <p:spPr bwMode="auto">
          <a:xfrm>
            <a:off x="97051" y="5572140"/>
            <a:ext cx="1388170" cy="107157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14282" y="159414"/>
            <a:ext cx="4643470" cy="6370975"/>
          </a:xfrm>
          <a:prstGeom prst="rect">
            <a:avLst/>
          </a:prstGeom>
          <a:solidFill>
            <a:schemeClr val="accent6">
              <a:lumMod val="40000"/>
              <a:lumOff val="60000"/>
            </a:schemeClr>
          </a:solidFill>
          <a:ln w="9525">
            <a:solidFill>
              <a:schemeClr val="accent6">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Это единственный подвид тигра, представители которого имеют на брюхе пятисантиметровый слой жира, защищающий от леденящего ветра при крайне низких температурах. Тело вытянутое, гибкое, голова округлая, лапы недлинные, хвост длинный. Уши очень короткие, так как он обитает в холодной местности. Амурский тигр различает цвета. Ночью он видит в пять раз лучше, чем человек.</a:t>
            </a:r>
            <a:endParaRPr kumimoji="0" lang="ru-RU" sz="2400" b="1"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pic>
        <p:nvPicPr>
          <p:cNvPr id="4098" name="Рисунок 65" descr="Тигр Анимашки, анимационные картинки с кодами для дневников и блогов"/>
          <p:cNvPicPr>
            <a:picLocks noChangeAspect="1" noChangeArrowheads="1"/>
          </p:cNvPicPr>
          <p:nvPr/>
        </p:nvPicPr>
        <p:blipFill>
          <a:blip r:embed="rId3" cstate="print"/>
          <a:srcRect/>
          <a:stretch>
            <a:fillRect/>
          </a:stretch>
        </p:blipFill>
        <p:spPr bwMode="auto">
          <a:xfrm>
            <a:off x="5072066" y="1500174"/>
            <a:ext cx="3786214" cy="5143536"/>
          </a:xfrm>
          <a:prstGeom prst="rect">
            <a:avLst/>
          </a:prstGeom>
          <a:noFill/>
          <a:ln w="28575">
            <a:solidFill>
              <a:srgbClr val="C00000"/>
            </a:solidFill>
            <a:miter lim="800000"/>
            <a:headEnd/>
            <a:tailEnd/>
          </a:ln>
        </p:spPr>
      </p:pic>
      <p:pic>
        <p:nvPicPr>
          <p:cNvPr id="4099" name="Рисунок 56" descr="http://www.playcast.ru/uploads/2013/02/17/4684015.gif"/>
          <p:cNvPicPr>
            <a:picLocks noChangeAspect="1" noChangeArrowheads="1"/>
          </p:cNvPicPr>
          <p:nvPr/>
        </p:nvPicPr>
        <p:blipFill>
          <a:blip r:embed="rId4" cstate="print"/>
          <a:srcRect/>
          <a:stretch>
            <a:fillRect/>
          </a:stretch>
        </p:blipFill>
        <p:spPr bwMode="auto">
          <a:xfrm>
            <a:off x="5643570" y="0"/>
            <a:ext cx="2646778" cy="135732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14282" y="142852"/>
            <a:ext cx="4143404" cy="3248467"/>
          </a:xfrm>
          <a:prstGeom prst="rect">
            <a:avLst/>
          </a:prstGeom>
          <a:solidFill>
            <a:schemeClr val="bg1">
              <a:lumMod val="85000"/>
            </a:schemeClr>
          </a:solidFill>
          <a:ln w="9525">
            <a:solidFill>
              <a:schemeClr val="tx1">
                <a:lumMod val="95000"/>
                <a:lumOff val="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252525"/>
                </a:solidFill>
                <a:effectLst/>
                <a:latin typeface="Arial" pitchFamily="34" charset="0"/>
                <a:ea typeface="Calibri" pitchFamily="34" charset="0"/>
                <a:cs typeface="Arial" pitchFamily="34" charset="0"/>
              </a:rPr>
              <a:t>Амурский тигр — властелин огромных территорий, площадь которых у самки составляет 300—500 км², а у самца — 600—800 км². Если в пределах своих владений корма достаточно, то тигр не покидает свою территорию. При недостатке дичи увеличивается количество случаев нападения тигров на крупный домашний скот и собак. </a:t>
            </a:r>
            <a:endParaRPr kumimoji="0" lang="ru-RU" b="1" i="1"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5072066" y="3071811"/>
            <a:ext cx="3929090" cy="3693319"/>
          </a:xfrm>
          <a:prstGeom prst="rect">
            <a:avLst/>
          </a:prstGeom>
          <a:solidFill>
            <a:schemeClr val="bg1">
              <a:lumMod val="85000"/>
            </a:schemeClr>
          </a:solidFill>
          <a:ln>
            <a:solidFill>
              <a:schemeClr val="tx1">
                <a:lumMod val="95000"/>
                <a:lumOff val="5000"/>
              </a:schemeClr>
            </a:solidFill>
          </a:ln>
        </p:spPr>
        <p:txBody>
          <a:bodyPr wrap="square">
            <a:spAutoFit/>
          </a:bodyPr>
          <a:lstStyle/>
          <a:p>
            <a:pPr algn="ctr"/>
            <a:r>
              <a:rPr lang="ru-RU" b="1" i="1" dirty="0" smtClean="0">
                <a:solidFill>
                  <a:srgbClr val="252525"/>
                </a:solidFill>
                <a:latin typeface="Arial" pitchFamily="34" charset="0"/>
                <a:ea typeface="Calibri" pitchFamily="34" charset="0"/>
                <a:cs typeface="Arial" pitchFamily="34" charset="0"/>
              </a:rPr>
              <a:t>Амурский тигр активен ночью. Самцы ведут одиночную жизнь, самки же нередко встречаются в группах. Тигры приветствуют друг друга особыми звуками, образующимися при энергичном выдыхании воздуха через нос и рот. Знаками выражения дружелюбия также являются прикосновения мордами, и даже трение боками.</a:t>
            </a:r>
            <a:endParaRPr lang="ru-RU" b="1" i="1" dirty="0"/>
          </a:p>
        </p:txBody>
      </p:sp>
      <p:pic>
        <p:nvPicPr>
          <p:cNvPr id="3075" name="Рисунок 32" descr="http://i09.fotocdn.net/s3/47/gallery_m/46/2291805486.jpg"/>
          <p:cNvPicPr>
            <a:picLocks noChangeAspect="1" noChangeArrowheads="1"/>
          </p:cNvPicPr>
          <p:nvPr/>
        </p:nvPicPr>
        <p:blipFill>
          <a:blip r:embed="rId3" cstate="print"/>
          <a:srcRect/>
          <a:stretch>
            <a:fillRect/>
          </a:stretch>
        </p:blipFill>
        <p:spPr bwMode="auto">
          <a:xfrm>
            <a:off x="122913" y="3643314"/>
            <a:ext cx="4795505" cy="3000396"/>
          </a:xfrm>
          <a:prstGeom prst="rect">
            <a:avLst/>
          </a:prstGeom>
          <a:noFill/>
          <a:ln w="9525">
            <a:solidFill>
              <a:schemeClr val="tx1">
                <a:lumMod val="95000"/>
                <a:lumOff val="5000"/>
              </a:schemeClr>
            </a:solidFill>
            <a:miter lim="800000"/>
            <a:headEnd/>
            <a:tailEnd/>
          </a:ln>
        </p:spPr>
      </p:pic>
      <p:pic>
        <p:nvPicPr>
          <p:cNvPr id="3076" name="Рисунок 26" descr="http://test.khabkrai.ru/photos/14353_x922.jpg"/>
          <p:cNvPicPr>
            <a:picLocks noChangeAspect="1" noChangeArrowheads="1"/>
          </p:cNvPicPr>
          <p:nvPr/>
        </p:nvPicPr>
        <p:blipFill>
          <a:blip r:embed="rId4" cstate="print"/>
          <a:srcRect/>
          <a:stretch>
            <a:fillRect/>
          </a:stretch>
        </p:blipFill>
        <p:spPr bwMode="auto">
          <a:xfrm>
            <a:off x="4786314" y="262222"/>
            <a:ext cx="4143404" cy="2753402"/>
          </a:xfrm>
          <a:prstGeom prst="rect">
            <a:avLst/>
          </a:prstGeom>
          <a:noFill/>
          <a:ln w="9525">
            <a:solidFill>
              <a:schemeClr val="tx1">
                <a:lumMod val="95000"/>
                <a:lumOff val="5000"/>
              </a:schemeClr>
            </a:solidFill>
            <a:miter lim="800000"/>
            <a:headEnd/>
            <a:tailEnd/>
          </a:ln>
        </p:spPr>
      </p:pic>
      <p:pic>
        <p:nvPicPr>
          <p:cNvPr id="7" name="Рисунок 62" descr="http://i44.tinypic.com/2enatmr.gif"/>
          <p:cNvPicPr>
            <a:picLocks noChangeAspect="1" noChangeArrowheads="1"/>
          </p:cNvPicPr>
          <p:nvPr/>
        </p:nvPicPr>
        <p:blipFill>
          <a:blip r:embed="rId5" cstate="print"/>
          <a:srcRect/>
          <a:stretch>
            <a:fillRect/>
          </a:stretch>
        </p:blipFill>
        <p:spPr bwMode="auto">
          <a:xfrm>
            <a:off x="4000496" y="2571744"/>
            <a:ext cx="1428760" cy="153866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1000"/>
                                        <p:tgtEl>
                                          <p:spTgt spid="307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down)">
                                      <p:cBhvr>
                                        <p:cTn id="11"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42844" y="74909"/>
            <a:ext cx="8858312" cy="1631216"/>
          </a:xfrm>
          <a:prstGeom prst="rect">
            <a:avLst/>
          </a:prstGeom>
          <a:solidFill>
            <a:schemeClr val="accent6">
              <a:lumMod val="20000"/>
              <a:lumOff val="80000"/>
            </a:schemeClr>
          </a:solidFill>
          <a:ln w="2857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Несмотря на огромную силу и развитые органы чувств, тигру приходится очень много времени уделять охоте, поскольку успехом завершается только одна из 10 попыток. Тигр ползком подбирается к своей жертве, двигается при этом он особенным образом: выгнув спину и упираясь задними лапами в землю. </a:t>
            </a:r>
            <a:endParaRPr kumimoji="0" lang="ru-RU" sz="2000" b="1" i="0" u="none" strike="noStrike" cap="none" normalizeH="0" baseline="0" dirty="0" smtClean="0">
              <a:ln>
                <a:noFill/>
              </a:ln>
              <a:solidFill>
                <a:srgbClr val="C00000"/>
              </a:solidFill>
              <a:effectLst/>
              <a:latin typeface="Arial" pitchFamily="34" charset="0"/>
              <a:cs typeface="Arial" pitchFamily="34" charset="0"/>
            </a:endParaRPr>
          </a:p>
        </p:txBody>
      </p:sp>
      <p:sp>
        <p:nvSpPr>
          <p:cNvPr id="3" name="Прямоугольник 2"/>
          <p:cNvSpPr/>
          <p:nvPr/>
        </p:nvSpPr>
        <p:spPr>
          <a:xfrm>
            <a:off x="214282" y="5143512"/>
            <a:ext cx="8715436" cy="1477328"/>
          </a:xfrm>
          <a:prstGeom prst="rect">
            <a:avLst/>
          </a:prstGeom>
          <a:solidFill>
            <a:schemeClr val="accent6">
              <a:lumMod val="20000"/>
              <a:lumOff val="80000"/>
            </a:schemeClr>
          </a:solidFill>
          <a:ln>
            <a:solidFill>
              <a:srgbClr val="C00000"/>
            </a:solidFill>
          </a:ln>
        </p:spPr>
        <p:txBody>
          <a:bodyPr wrap="square">
            <a:spAutoFit/>
          </a:bodyPr>
          <a:lstStyle/>
          <a:p>
            <a:pPr algn="ctr"/>
            <a:r>
              <a:rPr lang="ru-RU" b="1" dirty="0" smtClean="0">
                <a:solidFill>
                  <a:srgbClr val="C00000"/>
                </a:solidFill>
                <a:latin typeface="Arial" pitchFamily="34" charset="0"/>
                <a:cs typeface="Arial" pitchFamily="34" charset="0"/>
              </a:rPr>
              <a:t>Специализация тигров — охота на крупных копытных животных, однако при случае они не брезгуют также рыбой, лягушками, птицами и мышами, едят и плоды растений. Основу рациона составляют </a:t>
            </a:r>
            <a:r>
              <a:rPr lang="ru-RU" b="1" u="sng" dirty="0" smtClean="0">
                <a:solidFill>
                  <a:srgbClr val="C00000"/>
                </a:solidFill>
                <a:latin typeface="Arial" pitchFamily="34" charset="0"/>
                <a:cs typeface="Arial" pitchFamily="34" charset="0"/>
              </a:rPr>
              <a:t>изюбрь</a:t>
            </a:r>
            <a:r>
              <a:rPr lang="ru-RU" b="1" dirty="0" smtClean="0">
                <a:solidFill>
                  <a:srgbClr val="C00000"/>
                </a:solidFill>
                <a:latin typeface="Arial" pitchFamily="34" charset="0"/>
                <a:cs typeface="Arial" pitchFamily="34" charset="0"/>
              </a:rPr>
              <a:t>, </a:t>
            </a:r>
            <a:r>
              <a:rPr lang="ru-RU" b="1" u="sng" dirty="0" smtClean="0">
                <a:solidFill>
                  <a:srgbClr val="C00000"/>
                </a:solidFill>
                <a:latin typeface="Arial" pitchFamily="34" charset="0"/>
                <a:cs typeface="Arial" pitchFamily="34" charset="0"/>
              </a:rPr>
              <a:t>пятнистый</a:t>
            </a:r>
            <a:r>
              <a:rPr lang="ru-RU" b="1" dirty="0" smtClean="0">
                <a:solidFill>
                  <a:srgbClr val="C00000"/>
                </a:solidFill>
                <a:latin typeface="Arial" pitchFamily="34" charset="0"/>
                <a:cs typeface="Arial" pitchFamily="34" charset="0"/>
              </a:rPr>
              <a:t> и </a:t>
            </a:r>
            <a:r>
              <a:rPr lang="ru-RU" b="1" u="sng" dirty="0" smtClean="0">
                <a:solidFill>
                  <a:srgbClr val="C00000"/>
                </a:solidFill>
                <a:latin typeface="Arial" pitchFamily="34" charset="0"/>
                <a:cs typeface="Arial" pitchFamily="34" charset="0"/>
              </a:rPr>
              <a:t>благородный олени</a:t>
            </a:r>
            <a:r>
              <a:rPr lang="ru-RU" b="1" dirty="0" smtClean="0">
                <a:solidFill>
                  <a:srgbClr val="C00000"/>
                </a:solidFill>
                <a:latin typeface="Arial" pitchFamily="34" charset="0"/>
                <a:cs typeface="Arial" pitchFamily="34" charset="0"/>
              </a:rPr>
              <a:t>, </a:t>
            </a:r>
            <a:r>
              <a:rPr lang="ru-RU" b="1" u="sng" dirty="0" smtClean="0">
                <a:solidFill>
                  <a:srgbClr val="C00000"/>
                </a:solidFill>
                <a:latin typeface="Arial" pitchFamily="34" charset="0"/>
                <a:cs typeface="Arial" pitchFamily="34" charset="0"/>
              </a:rPr>
              <a:t>косули</a:t>
            </a:r>
            <a:r>
              <a:rPr lang="ru-RU" b="1" dirty="0" smtClean="0">
                <a:solidFill>
                  <a:srgbClr val="C00000"/>
                </a:solidFill>
                <a:latin typeface="Arial" pitchFamily="34" charset="0"/>
                <a:cs typeface="Arial" pitchFamily="34" charset="0"/>
              </a:rPr>
              <a:t>, </a:t>
            </a:r>
            <a:r>
              <a:rPr lang="ru-RU" b="1" u="sng" dirty="0" smtClean="0">
                <a:solidFill>
                  <a:srgbClr val="C00000"/>
                </a:solidFill>
                <a:latin typeface="Arial" pitchFamily="34" charset="0"/>
                <a:cs typeface="Arial" pitchFamily="34" charset="0"/>
              </a:rPr>
              <a:t>кабаны</a:t>
            </a:r>
            <a:r>
              <a:rPr lang="ru-RU" b="1" dirty="0" smtClean="0">
                <a:solidFill>
                  <a:srgbClr val="C00000"/>
                </a:solidFill>
                <a:latin typeface="Arial" pitchFamily="34" charset="0"/>
                <a:cs typeface="Arial" pitchFamily="34" charset="0"/>
              </a:rPr>
              <a:t>, </a:t>
            </a:r>
            <a:r>
              <a:rPr lang="ru-RU" b="1" u="sng" dirty="0" smtClean="0">
                <a:solidFill>
                  <a:srgbClr val="C00000"/>
                </a:solidFill>
                <a:latin typeface="Arial" pitchFamily="34" charset="0"/>
                <a:cs typeface="Arial" pitchFamily="34" charset="0"/>
              </a:rPr>
              <a:t>лось</a:t>
            </a:r>
            <a:r>
              <a:rPr lang="ru-RU" b="1" dirty="0" smtClean="0">
                <a:solidFill>
                  <a:srgbClr val="C00000"/>
                </a:solidFill>
                <a:latin typeface="Arial" pitchFamily="34" charset="0"/>
                <a:cs typeface="Arial" pitchFamily="34" charset="0"/>
              </a:rPr>
              <a:t>, </a:t>
            </a:r>
            <a:r>
              <a:rPr lang="ru-RU" b="1" u="sng" dirty="0" smtClean="0">
                <a:solidFill>
                  <a:srgbClr val="C00000"/>
                </a:solidFill>
                <a:latin typeface="Arial" pitchFamily="34" charset="0"/>
                <a:cs typeface="Arial" pitchFamily="34" charset="0"/>
              </a:rPr>
              <a:t>рысь</a:t>
            </a:r>
            <a:r>
              <a:rPr lang="ru-RU" b="1" u="sng" baseline="30000" dirty="0" smtClean="0">
                <a:solidFill>
                  <a:srgbClr val="C00000"/>
                </a:solidFill>
                <a:latin typeface="Arial" pitchFamily="34" charset="0"/>
                <a:cs typeface="Arial" pitchFamily="34" charset="0"/>
              </a:rPr>
              <a:t> </a:t>
            </a:r>
            <a:r>
              <a:rPr lang="ru-RU" b="1" u="sng" dirty="0" smtClean="0">
                <a:solidFill>
                  <a:srgbClr val="C00000"/>
                </a:solidFill>
                <a:latin typeface="Arial" pitchFamily="34" charset="0"/>
                <a:cs typeface="Arial" pitchFamily="34" charset="0"/>
              </a:rPr>
              <a:t> </a:t>
            </a:r>
            <a:r>
              <a:rPr lang="ru-RU" b="1" dirty="0" smtClean="0">
                <a:solidFill>
                  <a:srgbClr val="C00000"/>
                </a:solidFill>
                <a:latin typeface="Arial" pitchFamily="34" charset="0"/>
                <a:cs typeface="Arial" pitchFamily="34" charset="0"/>
              </a:rPr>
              <a:t>и мелкие млекопитающие.</a:t>
            </a:r>
            <a:endParaRPr lang="ru-RU" b="1" dirty="0">
              <a:solidFill>
                <a:srgbClr val="C00000"/>
              </a:solidFill>
              <a:latin typeface="Arial" pitchFamily="34" charset="0"/>
              <a:cs typeface="Arial" pitchFamily="34" charset="0"/>
            </a:endParaRPr>
          </a:p>
        </p:txBody>
      </p:sp>
      <p:pic>
        <p:nvPicPr>
          <p:cNvPr id="21506" name="Рисунок 17" descr="http://animalreader.ru/wp-content/uploads/2014/09/amurskiy_tigr15.jpg"/>
          <p:cNvPicPr>
            <a:picLocks noChangeAspect="1" noChangeArrowheads="1"/>
          </p:cNvPicPr>
          <p:nvPr/>
        </p:nvPicPr>
        <p:blipFill>
          <a:blip r:embed="rId3" cstate="print"/>
          <a:srcRect/>
          <a:stretch>
            <a:fillRect/>
          </a:stretch>
        </p:blipFill>
        <p:spPr bwMode="auto">
          <a:xfrm>
            <a:off x="142844" y="1857364"/>
            <a:ext cx="4526571" cy="3000396"/>
          </a:xfrm>
          <a:prstGeom prst="rect">
            <a:avLst/>
          </a:prstGeom>
          <a:noFill/>
          <a:ln w="9525">
            <a:solidFill>
              <a:srgbClr val="C00000"/>
            </a:solidFill>
            <a:miter lim="800000"/>
            <a:headEnd/>
            <a:tailEnd/>
          </a:ln>
        </p:spPr>
      </p:pic>
      <p:pic>
        <p:nvPicPr>
          <p:cNvPr id="21507" name="Рисунок 41" descr="http://1.bp.blogspot.com/-3tMkQTJiTCY/TsZyfMNn0TI/AAAAAAAABp0/ZjdmjGdsLGM/s1600/0_56583_55d45a5e_XL.jpeg"/>
          <p:cNvPicPr>
            <a:picLocks noChangeAspect="1" noChangeArrowheads="1"/>
          </p:cNvPicPr>
          <p:nvPr/>
        </p:nvPicPr>
        <p:blipFill>
          <a:blip r:embed="rId4" cstate="print"/>
          <a:srcRect/>
          <a:stretch>
            <a:fillRect/>
          </a:stretch>
        </p:blipFill>
        <p:spPr bwMode="auto">
          <a:xfrm>
            <a:off x="4923692" y="1857364"/>
            <a:ext cx="3996480" cy="3000396"/>
          </a:xfrm>
          <a:prstGeom prst="rect">
            <a:avLst/>
          </a:prstGeom>
          <a:noFill/>
          <a:ln w="9525">
            <a:solidFill>
              <a:srgbClr val="C00000"/>
            </a:solidFill>
            <a:miter lim="800000"/>
            <a:headEnd/>
            <a:tailEnd/>
          </a:ln>
        </p:spPr>
      </p:pic>
      <p:pic>
        <p:nvPicPr>
          <p:cNvPr id="6" name="Рисунок 53" descr="http://www.playcast.ru/uploads/2015/07/28/14494696.gif"/>
          <p:cNvPicPr>
            <a:picLocks noChangeAspect="1" noChangeArrowheads="1"/>
          </p:cNvPicPr>
          <p:nvPr/>
        </p:nvPicPr>
        <p:blipFill>
          <a:blip r:embed="rId5" cstate="print"/>
          <a:srcRect/>
          <a:stretch>
            <a:fillRect/>
          </a:stretch>
        </p:blipFill>
        <p:spPr bwMode="auto">
          <a:xfrm>
            <a:off x="7358082" y="4071942"/>
            <a:ext cx="1591368" cy="86464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5072066" y="1000108"/>
            <a:ext cx="3857652" cy="5693866"/>
          </a:xfrm>
          <a:prstGeom prst="rect">
            <a:avLst/>
          </a:prstGeom>
          <a:solidFill>
            <a:schemeClr val="bg1">
              <a:lumMod val="85000"/>
            </a:schemeClr>
          </a:solidFill>
          <a:ln>
            <a:solidFill>
              <a:schemeClr val="tx1">
                <a:lumMod val="95000"/>
                <a:lumOff val="5000"/>
              </a:schemeClr>
            </a:solidFill>
          </a:ln>
        </p:spPr>
        <p:txBody>
          <a:bodyPr wrap="square">
            <a:spAutoFit/>
          </a:bodyPr>
          <a:lstStyle/>
          <a:p>
            <a:pPr algn="ctr"/>
            <a:endParaRPr lang="ru-RU" sz="2800" b="1" dirty="0" smtClean="0">
              <a:latin typeface="Times New Roman" panose="02020603050405020304" pitchFamily="18" charset="0"/>
              <a:cs typeface="Times New Roman" panose="02020603050405020304" pitchFamily="18" charset="0"/>
            </a:endParaRPr>
          </a:p>
          <a:p>
            <a:pPr algn="ctr"/>
            <a:r>
              <a:rPr lang="ru-RU" sz="2800" b="1" dirty="0" smtClean="0">
                <a:latin typeface="Times New Roman" panose="02020603050405020304" pitchFamily="18" charset="0"/>
                <a:cs typeface="Times New Roman" panose="02020603050405020304" pitchFamily="18" charset="0"/>
              </a:rPr>
              <a:t>У тигрицы, тигрята рождаются слепыми и совсем  беспомощными, по два, три или четыре в помете, и на одиннадцатом месяце жизни уже умеют в одиночку выслеживать и убивать небольшую добычу.</a:t>
            </a:r>
            <a:endParaRPr lang="ru-RU" sz="2800" b="1" dirty="0">
              <a:latin typeface="Times New Roman" panose="02020603050405020304" pitchFamily="18" charset="0"/>
              <a:cs typeface="Times New Roman" panose="02020603050405020304" pitchFamily="18" charset="0"/>
            </a:endParaRPr>
          </a:p>
        </p:txBody>
      </p:sp>
      <p:pic>
        <p:nvPicPr>
          <p:cNvPr id="3" name="Рисунок 62" descr="http://i44.tinypic.com/2enatmr.gif"/>
          <p:cNvPicPr>
            <a:picLocks noChangeAspect="1" noChangeArrowheads="1"/>
          </p:cNvPicPr>
          <p:nvPr/>
        </p:nvPicPr>
        <p:blipFill>
          <a:blip r:embed="rId3" cstate="print"/>
          <a:srcRect/>
          <a:stretch>
            <a:fillRect/>
          </a:stretch>
        </p:blipFill>
        <p:spPr bwMode="auto">
          <a:xfrm>
            <a:off x="7699955" y="0"/>
            <a:ext cx="1444045" cy="1555125"/>
          </a:xfrm>
          <a:prstGeom prst="rect">
            <a:avLst/>
          </a:prstGeom>
          <a:noFill/>
          <a:ln w="9525">
            <a:noFill/>
            <a:miter lim="800000"/>
            <a:headEnd/>
            <a:tailEnd/>
          </a:ln>
        </p:spPr>
      </p:pic>
      <p:pic>
        <p:nvPicPr>
          <p:cNvPr id="20481" name="Рисунок 23" descr="http://www.filipoc.ru/attaches/posts/interesting/2014-02-10/krasnaya-kniga--amurskiy-tigr/00fb619165cbc56398bf2fcb4f5402dd.jpg"/>
          <p:cNvPicPr>
            <a:picLocks noChangeAspect="1" noChangeArrowheads="1"/>
          </p:cNvPicPr>
          <p:nvPr/>
        </p:nvPicPr>
        <p:blipFill>
          <a:blip r:embed="rId4" cstate="print"/>
          <a:srcRect/>
          <a:stretch>
            <a:fillRect/>
          </a:stretch>
        </p:blipFill>
        <p:spPr bwMode="auto">
          <a:xfrm>
            <a:off x="217774" y="214290"/>
            <a:ext cx="4672417" cy="2714644"/>
          </a:xfrm>
          <a:prstGeom prst="rect">
            <a:avLst/>
          </a:prstGeom>
          <a:noFill/>
          <a:ln w="19050">
            <a:solidFill>
              <a:schemeClr val="tx1">
                <a:lumMod val="95000"/>
                <a:lumOff val="5000"/>
              </a:schemeClr>
            </a:solidFill>
            <a:miter lim="800000"/>
            <a:headEnd/>
            <a:tailEnd/>
          </a:ln>
        </p:spPr>
      </p:pic>
      <p:pic>
        <p:nvPicPr>
          <p:cNvPr id="20482" name="Рисунок 8" descr="http://s61.radikal.ru/i174/1306/69/2f01b037ccf6.jpg"/>
          <p:cNvPicPr>
            <a:picLocks noChangeAspect="1" noChangeArrowheads="1"/>
          </p:cNvPicPr>
          <p:nvPr/>
        </p:nvPicPr>
        <p:blipFill>
          <a:blip r:embed="rId5" cstate="print"/>
          <a:srcRect/>
          <a:stretch>
            <a:fillRect/>
          </a:stretch>
        </p:blipFill>
        <p:spPr bwMode="auto">
          <a:xfrm>
            <a:off x="214282" y="3214686"/>
            <a:ext cx="4693449" cy="3128966"/>
          </a:xfrm>
          <a:prstGeom prst="rect">
            <a:avLst/>
          </a:prstGeom>
          <a:noFill/>
          <a:ln w="19050">
            <a:solidFill>
              <a:schemeClr val="tx1">
                <a:lumMod val="95000"/>
                <a:lumOff val="5000"/>
              </a:schemeClr>
            </a:solid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9458" name="Рисунок 14" descr="http://skachatkartinki.net/photo/960-95-1/7161_625941285.jpg"/>
          <p:cNvPicPr>
            <a:picLocks noChangeAspect="1" noChangeArrowheads="1"/>
          </p:cNvPicPr>
          <p:nvPr/>
        </p:nvPicPr>
        <p:blipFill>
          <a:blip r:embed="rId3" cstate="print"/>
          <a:srcRect/>
          <a:stretch>
            <a:fillRect/>
          </a:stretch>
        </p:blipFill>
        <p:spPr bwMode="auto">
          <a:xfrm>
            <a:off x="4714876" y="214290"/>
            <a:ext cx="4215224" cy="2639262"/>
          </a:xfrm>
          <a:prstGeom prst="rect">
            <a:avLst/>
          </a:prstGeom>
          <a:noFill/>
          <a:ln w="19050">
            <a:solidFill>
              <a:srgbClr val="C00000"/>
            </a:solidFill>
            <a:miter lim="800000"/>
            <a:headEnd/>
            <a:tailEnd/>
          </a:ln>
        </p:spPr>
      </p:pic>
      <p:pic>
        <p:nvPicPr>
          <p:cNvPr id="19459" name="Рисунок 20" descr="http://info.wwf.ru/upload/content/tiger-family.jpg"/>
          <p:cNvPicPr>
            <a:picLocks noChangeAspect="1" noChangeArrowheads="1"/>
          </p:cNvPicPr>
          <p:nvPr/>
        </p:nvPicPr>
        <p:blipFill>
          <a:blip r:embed="rId4" cstate="print"/>
          <a:srcRect/>
          <a:stretch>
            <a:fillRect/>
          </a:stretch>
        </p:blipFill>
        <p:spPr bwMode="auto">
          <a:xfrm>
            <a:off x="214283" y="3357562"/>
            <a:ext cx="4261243" cy="3286148"/>
          </a:xfrm>
          <a:prstGeom prst="rect">
            <a:avLst/>
          </a:prstGeom>
          <a:noFill/>
          <a:ln w="19050">
            <a:solidFill>
              <a:srgbClr val="C00000"/>
            </a:solidFill>
            <a:miter lim="800000"/>
            <a:headEnd/>
            <a:tailEnd/>
          </a:ln>
        </p:spPr>
      </p:pic>
      <p:sp>
        <p:nvSpPr>
          <p:cNvPr id="19460" name="Rectangle 4"/>
          <p:cNvSpPr>
            <a:spLocks noChangeArrowheads="1"/>
          </p:cNvSpPr>
          <p:nvPr/>
        </p:nvSpPr>
        <p:spPr bwMode="auto">
          <a:xfrm>
            <a:off x="214282" y="102142"/>
            <a:ext cx="4429156" cy="2554545"/>
          </a:xfrm>
          <a:prstGeom prst="rect">
            <a:avLst/>
          </a:prstGeom>
          <a:solidFill>
            <a:schemeClr val="accent6">
              <a:lumMod val="20000"/>
              <a:lumOff val="80000"/>
            </a:schemeClr>
          </a:solid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Самка учит детёнышей охотиться. Такая подготовка к самостоятельной охотничьей жизни длится долгие месяцы. Тигрята много играют, что также помогает им усвоить необходимые для охоты навыки. </a:t>
            </a:r>
            <a:endParaRPr kumimoji="0" lang="ru-RU" sz="2000" b="1" i="1" u="none" strike="noStrike" cap="none" normalizeH="0" baseline="0" dirty="0" smtClean="0">
              <a:ln>
                <a:noFill/>
              </a:ln>
              <a:solidFill>
                <a:srgbClr val="C00000"/>
              </a:solidFill>
              <a:effectLst/>
              <a:latin typeface="Arial" pitchFamily="34" charset="0"/>
              <a:cs typeface="Arial" pitchFamily="34" charset="0"/>
            </a:endParaRPr>
          </a:p>
        </p:txBody>
      </p:sp>
      <p:sp>
        <p:nvSpPr>
          <p:cNvPr id="6" name="Прямоугольник 5"/>
          <p:cNvSpPr/>
          <p:nvPr/>
        </p:nvSpPr>
        <p:spPr>
          <a:xfrm>
            <a:off x="4572000" y="3000372"/>
            <a:ext cx="4429156" cy="3785652"/>
          </a:xfrm>
          <a:prstGeom prst="rect">
            <a:avLst/>
          </a:prstGeom>
          <a:solidFill>
            <a:schemeClr val="accent6">
              <a:lumMod val="20000"/>
              <a:lumOff val="80000"/>
            </a:schemeClr>
          </a:solidFill>
          <a:ln>
            <a:solidFill>
              <a:srgbClr val="C00000"/>
            </a:solidFill>
          </a:ln>
        </p:spPr>
        <p:txBody>
          <a:bodyPr wrap="square">
            <a:spAutoFit/>
          </a:bodyPr>
          <a:lstStyle/>
          <a:p>
            <a:pPr lvl="0" algn="ctr" fontAlgn="base">
              <a:spcBef>
                <a:spcPct val="0"/>
              </a:spcBef>
              <a:spcAft>
                <a:spcPct val="0"/>
              </a:spcAft>
            </a:pPr>
            <a:r>
              <a:rPr lang="ru-RU" sz="2000" b="1" i="1" dirty="0" smtClean="0">
                <a:solidFill>
                  <a:srgbClr val="C00000"/>
                </a:solidFill>
                <a:latin typeface="Arial" pitchFamily="34" charset="0"/>
                <a:ea typeface="Times New Roman" pitchFamily="18" charset="0"/>
                <a:cs typeface="Arial" pitchFamily="34" charset="0"/>
              </a:rPr>
              <a:t>В годовалом возрасте детёныши впервые отправляются на самостоятельную охоту, а к двум годам они уже способны одолеть крупную добычу. Однако первые несколько лет своей жизни тигрята держатся с матерью. Тигрица охотится вместе с молодыми тиграми до тех пор, пока они не достигнут половой зрелости.</a:t>
            </a:r>
            <a:endParaRPr lang="ru-RU" sz="2000" b="1" i="1" dirty="0" smtClean="0">
              <a:solidFill>
                <a:srgbClr val="C00000"/>
              </a:solidFill>
              <a:latin typeface="Arial" pitchFamily="34" charset="0"/>
              <a:cs typeface="Arial" pitchFamily="34" charset="0"/>
            </a:endParaRPr>
          </a:p>
        </p:txBody>
      </p:sp>
      <p:pic>
        <p:nvPicPr>
          <p:cNvPr id="7" name="Рисунок 53" descr="http://www.playcast.ru/uploads/2015/07/28/14494696.gif"/>
          <p:cNvPicPr>
            <a:picLocks noChangeAspect="1" noChangeArrowheads="1"/>
          </p:cNvPicPr>
          <p:nvPr/>
        </p:nvPicPr>
        <p:blipFill>
          <a:blip r:embed="rId5" cstate="print"/>
          <a:srcRect/>
          <a:stretch>
            <a:fillRect/>
          </a:stretch>
        </p:blipFill>
        <p:spPr bwMode="auto">
          <a:xfrm>
            <a:off x="3286116" y="2071678"/>
            <a:ext cx="2285984" cy="124205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heel(4)">
                                      <p:cBhvr>
                                        <p:cTn id="7"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2530" name="Рисунок 50" descr="красивые Анимация, анимашки Тигры"/>
          <p:cNvPicPr>
            <a:picLocks noChangeAspect="1" noChangeArrowheads="1"/>
          </p:cNvPicPr>
          <p:nvPr/>
        </p:nvPicPr>
        <p:blipFill>
          <a:blip r:embed="rId3" cstate="print"/>
          <a:srcRect/>
          <a:stretch>
            <a:fillRect/>
          </a:stretch>
        </p:blipFill>
        <p:spPr bwMode="auto">
          <a:xfrm>
            <a:off x="714349" y="500042"/>
            <a:ext cx="7691458" cy="5768594"/>
          </a:xfrm>
          <a:prstGeom prst="rect">
            <a:avLst/>
          </a:prstGeom>
          <a:noFill/>
          <a:ln w="19050">
            <a:solidFill>
              <a:srgbClr val="C00000"/>
            </a:solidFill>
            <a:miter lim="800000"/>
            <a:headEnd/>
            <a:tailEnd/>
          </a:ln>
        </p:spPr>
      </p:pic>
      <p:sp>
        <p:nvSpPr>
          <p:cNvPr id="22532" name="Rectangle 4"/>
          <p:cNvSpPr>
            <a:spLocks noChangeArrowheads="1"/>
          </p:cNvSpPr>
          <p:nvPr/>
        </p:nvSpPr>
        <p:spPr bwMode="auto">
          <a:xfrm>
            <a:off x="1643042" y="5440834"/>
            <a:ext cx="7286676" cy="1323439"/>
          </a:xfrm>
          <a:prstGeom prst="rect">
            <a:avLst/>
          </a:prstGeom>
          <a:solidFill>
            <a:schemeClr val="accent6">
              <a:lumMod val="20000"/>
              <a:lumOff val="80000"/>
            </a:schemeClr>
          </a:solid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В апреле 2007 года эксперты Всемирного фонда дикой природы (WWF) объявили, что популяция амурских тигров достигла столетнего максимума и что тигр больше не находится на грани вымирания.</a:t>
            </a:r>
            <a:endParaRPr kumimoji="0" lang="ru-RU" sz="2000" b="1"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428596" y="357167"/>
            <a:ext cx="4929222" cy="954107"/>
          </a:xfrm>
          <a:prstGeom prst="rect">
            <a:avLst/>
          </a:prstGeom>
          <a:solidFill>
            <a:schemeClr val="accent6">
              <a:lumMod val="20000"/>
              <a:lumOff val="80000"/>
            </a:schemeClr>
          </a:solidFill>
          <a:ln>
            <a:solidFill>
              <a:srgbClr val="C00000"/>
            </a:solidFill>
          </a:ln>
        </p:spPr>
        <p:txBody>
          <a:bodyPr wrap="square">
            <a:spAutoFit/>
          </a:bodyPr>
          <a:lstStyle/>
          <a:p>
            <a:pPr algn="ctr"/>
            <a:r>
              <a:rPr lang="ru-RU" sz="2800" b="1" dirty="0" smtClean="0">
                <a:solidFill>
                  <a:srgbClr val="C00000"/>
                </a:solidFill>
                <a:latin typeface="Arial" pitchFamily="34" charset="0"/>
                <a:ea typeface="Times New Roman" pitchFamily="18" charset="0"/>
                <a:cs typeface="Arial" pitchFamily="34" charset="0"/>
              </a:rPr>
              <a:t>Амурский тигр занесён в Красную книгу России. </a:t>
            </a:r>
            <a:endParaRPr lang="ru-RU" sz="2800" b="1" dirty="0">
              <a:solidFill>
                <a:srgbClr val="C00000"/>
              </a:solidFill>
            </a:endParaRPr>
          </a:p>
        </p:txBody>
      </p:sp>
      <p:pic>
        <p:nvPicPr>
          <p:cNvPr id="22534" name="Picture 6" descr="http://xn----7sbbaazuatxpyidedi7gqh.xn--p1ai/i/priroda/Fauna-Krkniga/12.jpg"/>
          <p:cNvPicPr>
            <a:picLocks noChangeAspect="1" noChangeArrowheads="1"/>
          </p:cNvPicPr>
          <p:nvPr/>
        </p:nvPicPr>
        <p:blipFill>
          <a:blip r:embed="rId4" cstate="print"/>
          <a:srcRect/>
          <a:stretch>
            <a:fillRect/>
          </a:stretch>
        </p:blipFill>
        <p:spPr bwMode="auto">
          <a:xfrm>
            <a:off x="7500958" y="142852"/>
            <a:ext cx="1428760" cy="2000264"/>
          </a:xfrm>
          <a:prstGeom prst="rect">
            <a:avLst/>
          </a:prstGeom>
          <a:noFill/>
          <a:ln w="28575">
            <a:solidFill>
              <a:schemeClr val="tx1"/>
            </a:solidFill>
          </a:ln>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371</Words>
  <Application>Microsoft Office PowerPoint</Application>
  <PresentationFormat>Экран (4:3)</PresentationFormat>
  <Paragraphs>26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Юлиана</dc:creator>
  <cp:lastModifiedBy>Юлиана</cp:lastModifiedBy>
  <cp:revision>13</cp:revision>
  <dcterms:created xsi:type="dcterms:W3CDTF">2015-09-16T15:12:18Z</dcterms:created>
  <dcterms:modified xsi:type="dcterms:W3CDTF">2015-09-27T15:22:35Z</dcterms:modified>
</cp:coreProperties>
</file>