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0" r:id="rId3"/>
    <p:sldId id="263" r:id="rId4"/>
    <p:sldId id="257" r:id="rId5"/>
    <p:sldId id="258" r:id="rId6"/>
    <p:sldId id="265" r:id="rId7"/>
    <p:sldId id="266" r:id="rId8"/>
    <p:sldId id="261" r:id="rId9"/>
    <p:sldId id="280" r:id="rId10"/>
    <p:sldId id="270" r:id="rId11"/>
    <p:sldId id="269" r:id="rId12"/>
    <p:sldId id="278" r:id="rId13"/>
    <p:sldId id="279" r:id="rId14"/>
    <p:sldId id="260" r:id="rId15"/>
    <p:sldId id="259" r:id="rId16"/>
    <p:sldId id="277" r:id="rId17"/>
    <p:sldId id="282" r:id="rId18"/>
    <p:sldId id="276" r:id="rId19"/>
    <p:sldId id="284" r:id="rId20"/>
    <p:sldId id="286" r:id="rId21"/>
    <p:sldId id="289" r:id="rId22"/>
    <p:sldId id="287" r:id="rId23"/>
    <p:sldId id="268" r:id="rId24"/>
    <p:sldId id="275" r:id="rId25"/>
    <p:sldId id="292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00"/>
    <a:srgbClr val="6600FF"/>
    <a:srgbClr val="CCFF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ана\Downloads\normal_20070313_iskra_wallpapers_ru_vesna8230_1280x1024_a_116944_120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78" y="-42792"/>
            <a:ext cx="9358378" cy="690079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8072462" y="785794"/>
            <a:ext cx="642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3300"/>
                </a:solidFill>
              </a:rPr>
              <a:t>Весна</a:t>
            </a:r>
            <a:endParaRPr lang="ru-RU" sz="7200" dirty="0"/>
          </a:p>
        </p:txBody>
      </p:sp>
      <p:pic>
        <p:nvPicPr>
          <p:cNvPr id="6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143092" cy="400071"/>
          </a:xfrm>
          <a:prstGeom prst="rect">
            <a:avLst/>
          </a:prstGeom>
          <a:noFill/>
        </p:spPr>
      </p:pic>
      <p:pic>
        <p:nvPicPr>
          <p:cNvPr id="7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52"/>
            <a:ext cx="2500314" cy="400071"/>
          </a:xfrm>
          <a:prstGeom prst="rect">
            <a:avLst/>
          </a:prstGeom>
          <a:noFill/>
        </p:spPr>
      </p:pic>
      <p:pic>
        <p:nvPicPr>
          <p:cNvPr id="8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52"/>
            <a:ext cx="2500314" cy="400071"/>
          </a:xfrm>
          <a:prstGeom prst="rect">
            <a:avLst/>
          </a:prstGeom>
          <a:noFill/>
        </p:spPr>
      </p:pic>
      <p:pic>
        <p:nvPicPr>
          <p:cNvPr id="9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571752" cy="400071"/>
          </a:xfrm>
          <a:prstGeom prst="rect">
            <a:avLst/>
          </a:prstGeom>
          <a:noFill/>
        </p:spPr>
      </p:pic>
      <p:pic>
        <p:nvPicPr>
          <p:cNvPr id="10" name="Picture 6" descr="анимация весна подснежн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7477144" cy="56078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ана\Downloads\calendar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4929222" cy="2857520"/>
          </a:xfrm>
          <a:prstGeom prst="rect">
            <a:avLst/>
          </a:prstGeom>
          <a:noFill/>
        </p:spPr>
      </p:pic>
      <p:pic>
        <p:nvPicPr>
          <p:cNvPr id="4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 b="-713"/>
          <a:stretch>
            <a:fillRect/>
          </a:stretch>
        </p:blipFill>
        <p:spPr bwMode="auto">
          <a:xfrm>
            <a:off x="4214810" y="500042"/>
            <a:ext cx="4314852" cy="575313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967335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entury Gothic" pitchFamily="34" charset="0"/>
              </a:rPr>
              <a:t>Апрель -  в старину имя «</a:t>
            </a:r>
            <a:r>
              <a:rPr lang="ru-RU" sz="2800" b="1" i="1" dirty="0" smtClean="0">
                <a:solidFill>
                  <a:srgbClr val="003300"/>
                </a:solidFill>
                <a:latin typeface="Century Gothic" pitchFamily="34" charset="0"/>
              </a:rPr>
              <a:t>цветень</a:t>
            </a:r>
            <a:r>
              <a:rPr lang="ru-RU" sz="2800" b="1" dirty="0" smtClean="0">
                <a:solidFill>
                  <a:srgbClr val="003300"/>
                </a:solidFill>
                <a:latin typeface="Century Gothic" pitchFamily="34" charset="0"/>
              </a:rPr>
              <a:t>»,</a:t>
            </a:r>
            <a:r>
              <a:rPr lang="ru-RU" sz="2800" b="1" i="1" dirty="0" smtClean="0">
                <a:solidFill>
                  <a:srgbClr val="003300"/>
                </a:solidFill>
                <a:latin typeface="Century Gothic" pitchFamily="34" charset="0"/>
              </a:rPr>
              <a:t> именно тогда начинают зацветать первые деревья, расцветает весна.</a:t>
            </a:r>
            <a:r>
              <a:rPr lang="ru-RU" sz="2800" b="1" dirty="0" smtClean="0">
                <a:solidFill>
                  <a:srgbClr val="003300"/>
                </a:solidFill>
                <a:latin typeface="Century Gothic" pitchFamily="34" charset="0"/>
              </a:rPr>
              <a:t> </a:t>
            </a:r>
            <a:endParaRPr lang="ru-RU" sz="28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86742" cy="78581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3300"/>
                </a:solidFill>
              </a:rPr>
              <a:t>И вот середина весны. Снег везде растаял.</a:t>
            </a:r>
            <a:endParaRPr lang="ru-RU" sz="3200" dirty="0"/>
          </a:p>
        </p:txBody>
      </p:sp>
      <p:pic>
        <p:nvPicPr>
          <p:cNvPr id="3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286676" cy="558273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:\My\Изображения\Фотографии\Clipart Животные\Животный мир\Медведи\Бурые\Insects045.jpg"/>
          <p:cNvPicPr>
            <a:picLocks noChangeAspect="1" noChangeArrowheads="1"/>
          </p:cNvPicPr>
          <p:nvPr/>
        </p:nvPicPr>
        <p:blipFill>
          <a:blip r:embed="rId3" cstate="print"/>
          <a:srcRect l="999" t="1334" r="999" b="1334"/>
          <a:stretch>
            <a:fillRect/>
          </a:stretch>
        </p:blipFill>
        <p:spPr bwMode="auto">
          <a:xfrm>
            <a:off x="428596" y="3429000"/>
            <a:ext cx="5072098" cy="328614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" name="Picture 5" descr="D:\My\Изображения\Фотографии диски\Clipart Животные\Животный мир\Кролики, Белки, Грызуны\Бурундук\Rab&amp;Squir071.jpg"/>
          <p:cNvPicPr>
            <a:picLocks noChangeAspect="1" noChangeArrowheads="1"/>
          </p:cNvPicPr>
          <p:nvPr/>
        </p:nvPicPr>
        <p:blipFill>
          <a:blip r:embed="rId4" cstate="print"/>
          <a:srcRect l="1042" t="1389" r="1042" b="2777"/>
          <a:stretch>
            <a:fillRect/>
          </a:stretch>
        </p:blipFill>
        <p:spPr bwMode="auto">
          <a:xfrm>
            <a:off x="500034" y="214290"/>
            <a:ext cx="4857784" cy="3041153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715008" y="285728"/>
            <a:ext cx="3071834" cy="64006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Вылезают из своих зимних домиков животные-сони, которые проспали всю зиму: большой медведь и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</a:rPr>
              <a:t>весёлый бурундучок</a:t>
            </a:r>
            <a:r>
              <a:rPr lang="ru-RU" sz="3200" b="1" dirty="0" smtClean="0">
                <a:solidFill>
                  <a:srgbClr val="003300"/>
                </a:solidFill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ана\Downloads\resiz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3" cstate="print"/>
          <a:srcRect l="893" t="1395" r="893" b="987"/>
          <a:stretch>
            <a:fillRect/>
          </a:stretch>
        </p:blipFill>
        <p:spPr bwMode="auto">
          <a:xfrm>
            <a:off x="4143372" y="357166"/>
            <a:ext cx="4843466" cy="378621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85729"/>
            <a:ext cx="321471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 Деревья тоже оживают после зимы. На ветках начинают набухать почки.</a:t>
            </a:r>
            <a:endParaRPr lang="ru-RU" sz="2800" dirty="0">
              <a:solidFill>
                <a:srgbClr val="003300"/>
              </a:solidFill>
            </a:endParaRPr>
          </a:p>
        </p:txBody>
      </p:sp>
      <p:pic>
        <p:nvPicPr>
          <p:cNvPr id="15362" name="Picture 2" descr="Его Любимка - Просмотр профиля: Репутация - Форум волшебников с www.simoron.ru - Страница 13"/>
          <p:cNvPicPr>
            <a:picLocks noChangeAspect="1" noChangeArrowheads="1"/>
          </p:cNvPicPr>
          <p:nvPr/>
        </p:nvPicPr>
        <p:blipFill>
          <a:blip r:embed="rId4" cstate="print"/>
          <a:srcRect b="7499"/>
          <a:stretch>
            <a:fillRect/>
          </a:stretch>
        </p:blipFill>
        <p:spPr bwMode="auto">
          <a:xfrm>
            <a:off x="142844" y="3000372"/>
            <a:ext cx="5251584" cy="364333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4338" name="Picture 2" descr="анимация весна капля дожд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256"/>
            <a:ext cx="1768090" cy="235745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00042"/>
            <a:ext cx="3643338" cy="200026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  </a:t>
            </a:r>
            <a:r>
              <a:rPr lang="ru-RU" sz="3100" b="1" dirty="0" smtClean="0">
                <a:solidFill>
                  <a:srgbClr val="003300"/>
                </a:solidFill>
                <a:latin typeface="Arial Black" pitchFamily="34" charset="0"/>
              </a:rPr>
              <a:t>И из них появляться новые листочки.</a:t>
            </a:r>
            <a:endParaRPr lang="ru-RU" sz="31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4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572032" cy="342902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4338" name="Picture 2" descr="Утро - стихи и проза на Избе-Читальне"/>
          <p:cNvPicPr>
            <a:picLocks noChangeAspect="1" noChangeArrowheads="1"/>
          </p:cNvPicPr>
          <p:nvPr/>
        </p:nvPicPr>
        <p:blipFill>
          <a:blip r:embed="rId3" cstate="print"/>
          <a:srcRect b="5999"/>
          <a:stretch>
            <a:fillRect/>
          </a:stretch>
        </p:blipFill>
        <p:spPr bwMode="auto">
          <a:xfrm>
            <a:off x="4214810" y="3214686"/>
            <a:ext cx="4762500" cy="335758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3314" name="Picture 2" descr="Весенние листья - векторный клип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2476484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328982" cy="6143668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Начинает появляться свежая травка и первые цветы.  </a:t>
            </a:r>
            <a:br>
              <a:rPr lang="ru-RU" sz="4000" b="1" dirty="0" smtClean="0">
                <a:solidFill>
                  <a:srgbClr val="003300"/>
                </a:solidFill>
              </a:rPr>
            </a:br>
            <a:r>
              <a:rPr lang="ru-RU" sz="4000" b="1" dirty="0" smtClean="0">
                <a:solidFill>
                  <a:srgbClr val="003300"/>
                </a:solidFill>
              </a:rPr>
              <a:t>Их так и называют – первоцветы.</a:t>
            </a:r>
            <a:endParaRPr lang="ru-RU" sz="4000" b="1" dirty="0">
              <a:solidFill>
                <a:srgbClr val="003300"/>
              </a:solidFill>
            </a:endParaRPr>
          </a:p>
        </p:txBody>
      </p:sp>
      <p:pic>
        <p:nvPicPr>
          <p:cNvPr id="3074" name="Picture 2" descr="C:\Users\Юлиана\Downloads\vesnakartink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376217" cy="643496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1473" y="3214686"/>
            <a:ext cx="3143271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  МАТЬ 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И МАЧЕХА</a:t>
            </a:r>
            <a:endParaRPr lang="en-US" sz="24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28662" y="6357958"/>
            <a:ext cx="2714644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    ХОХЛАТКА</a:t>
            </a:r>
            <a:endParaRPr lang="en-US" sz="24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6215074" y="6286521"/>
            <a:ext cx="207170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    ЧИСТЯК</a:t>
            </a:r>
            <a:endParaRPr lang="en-US" sz="24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929454" y="1928802"/>
            <a:ext cx="2000264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   ГУСИНЫЙ 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ЛУК</a:t>
            </a:r>
            <a:endParaRPr lang="en-US" sz="2400" b="1" dirty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7170" name="Picture 2" descr="http://im2-tub-ru.yandex.net/i?id=230003537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524275" cy="264320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7172" name="Picture 4" descr="http://www.track.kz/picture/picture/flora%20and%20fauna/flower/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2428892" cy="337343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7174" name="Picture 6" descr="http://flower.onego.ru/lukov/ena_6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633787" cy="248112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7176" name="Picture 8" descr="http://samsay.ru/uploads/posts/2009-08/1250212469_tsistj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786189"/>
            <a:ext cx="3286150" cy="246461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2" name="Picture 2" descr="Лучший женский форум худеющих Аленка-красотулька. . Учусь любить себ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57612"/>
            <a:ext cx="1812623" cy="133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ана\Downloads\8655295f3d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548198" cy="601214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" name="Picture 2" descr="C:\Users\Юлиана\Downloads\calendar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4912917" cy="29909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3214686"/>
            <a:ext cx="3786214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Century Gothic" pitchFamily="34" charset="0"/>
              </a:rPr>
              <a:t>Май — в старину «</a:t>
            </a:r>
            <a:r>
              <a:rPr lang="ru-RU" sz="2800" b="1" i="1" dirty="0" smtClean="0">
                <a:solidFill>
                  <a:srgbClr val="6600FF"/>
                </a:solidFill>
                <a:latin typeface="Century Gothic" pitchFamily="34" charset="0"/>
              </a:rPr>
              <a:t>травень</a:t>
            </a:r>
            <a:r>
              <a:rPr lang="ru-RU" sz="2800" b="1" dirty="0" smtClean="0">
                <a:solidFill>
                  <a:srgbClr val="6600FF"/>
                </a:solidFill>
                <a:latin typeface="Century Gothic" pitchFamily="34" charset="0"/>
              </a:rPr>
              <a:t>».</a:t>
            </a:r>
            <a:r>
              <a:rPr lang="ru-RU" sz="2800" b="1" i="1" dirty="0" smtClean="0">
                <a:solidFill>
                  <a:srgbClr val="6600FF"/>
                </a:solidFill>
                <a:latin typeface="Century Gothic" pitchFamily="34" charset="0"/>
              </a:rPr>
              <a:t> Что отражало процессы, происходившие в природе в это время – буйство трав.</a:t>
            </a:r>
            <a:endParaRPr lang="ru-RU" sz="2800" b="1" dirty="0">
              <a:solidFill>
                <a:srgbClr val="66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Юлиана\Downloads\poze_gargarite_dragut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786082" cy="235702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" name="Picture 6" descr="C:\Users\Юлиана\Downloads\7542131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00504"/>
            <a:ext cx="3000396" cy="244078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5" name="Picture 2" descr="C:\Users\Юлиана\Downloads\092ad82ad8901229f4f9202e00a70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1942"/>
            <a:ext cx="2797271" cy="214314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7" name="Picture 4" descr="C:\Users\Юлиана\Downloads\pchela-w-f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714644" cy="253140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8" name="Picture 7" descr="C:\Users\Юлиана\Downloads\9Y7IuSqwq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5" y="214290"/>
            <a:ext cx="2928958" cy="233171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42976" y="3071810"/>
            <a:ext cx="635798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Появляются насекомые</a:t>
            </a:r>
            <a:endParaRPr lang="ru-RU" sz="4000" dirty="0"/>
          </a:p>
        </p:txBody>
      </p:sp>
      <p:pic>
        <p:nvPicPr>
          <p:cNvPr id="9218" name="Picture 2" descr="АМАДИНЫ, КАНАРЕЙКИ И ДРУГИЕ ПЕРНАТЫЕ НА - ТРИ А 12+ - Форум &quot; Поговорим.... обо всем &quot; Тема : Дачные посиделки...или, кто как п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57166"/>
            <a:ext cx="2881290" cy="216096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9220" name="Picture 4" descr="Анимашки Животные от 2050 до 210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857496"/>
            <a:ext cx="142875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Юлиана\Downloads\14.04.2009_Vesennii_subbotnik_photo36.jpg"/>
          <p:cNvPicPr>
            <a:picLocks noChangeAspect="1" noChangeArrowheads="1"/>
          </p:cNvPicPr>
          <p:nvPr/>
        </p:nvPicPr>
        <p:blipFill>
          <a:blip r:embed="rId3" cstate="print"/>
          <a:srcRect b="4687"/>
          <a:stretch>
            <a:fillRect/>
          </a:stretch>
        </p:blipFill>
        <p:spPr bwMode="auto">
          <a:xfrm>
            <a:off x="4857752" y="2786058"/>
            <a:ext cx="3953254" cy="282597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52" name="Picture 4" descr="C:\Users\Юлиана\Downloads\665e3353c5a0a1298b58f0408e39e99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403176"/>
            <a:ext cx="2857792" cy="225130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571479"/>
            <a:ext cx="350046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Люди наводят порядок после зимы, убирают сухую листву, мусор.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9218" name="Picture 2" descr="С праздником весны открытки картинки, бесплатные открытки картинки С праздником весны скачать бесплатно без регистрации"/>
          <p:cNvPicPr>
            <a:picLocks noChangeAspect="1" noChangeArrowheads="1"/>
          </p:cNvPicPr>
          <p:nvPr/>
        </p:nvPicPr>
        <p:blipFill>
          <a:blip r:embed="rId5" cstate="print"/>
          <a:srcRect t="12500"/>
          <a:stretch>
            <a:fillRect/>
          </a:stretch>
        </p:blipFill>
        <p:spPr bwMode="auto">
          <a:xfrm>
            <a:off x="500034" y="214290"/>
            <a:ext cx="3714776" cy="325042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643314"/>
            <a:ext cx="38576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Сажают деревья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 первым днём весны открытки картинки, бесплатные открытки картинки С первым днём весны скачать бесплатно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36014" cy="407196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" name="Picture 4" descr="8 ден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500594" cy="347804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628" y="78579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</a:rPr>
              <a:t>Весна - это переход от зимы к лету.</a:t>
            </a:r>
            <a:endParaRPr lang="ru-RU" sz="40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ана\Downloads\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4786322"/>
            <a:ext cx="4929222" cy="1815882"/>
          </a:xfrm>
          <a:prstGeom prst="rect">
            <a:avLst/>
          </a:prstGeom>
          <a:solidFill>
            <a:srgbClr val="CC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огородах тоже кипит работа, высаживают рассаду помидор, сеют морковь, сажают лук.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rostov-gorod.ru/imagebase/img_1382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2857500" cy="381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Была 107 сейчас 75, хочу 60 Чем меньше имеем, тем меньше хочется. - страница 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34623"/>
            <a:ext cx="2071702" cy="1574494"/>
          </a:xfrm>
          <a:prstGeom prst="rect">
            <a:avLst/>
          </a:prstGeom>
          <a:noFill/>
        </p:spPr>
      </p:pic>
      <p:pic>
        <p:nvPicPr>
          <p:cNvPr id="7174" name="Picture 6" descr="Новости - Делогазета.Ру, Нефтекам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838459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6" name="Picture 8" descr="Приползла с огорода...справилась..жуков напугала, комаров накормила, соседей удивила? . - Вопросы о насекомых"/>
          <p:cNvPicPr>
            <a:picLocks noChangeAspect="1" noChangeArrowheads="1"/>
          </p:cNvPicPr>
          <p:nvPr/>
        </p:nvPicPr>
        <p:blipFill>
          <a:blip r:embed="rId6" cstate="print"/>
          <a:srcRect l="2194" t="2941" r="3448" b="14706"/>
          <a:stretch>
            <a:fillRect/>
          </a:stretch>
        </p:blipFill>
        <p:spPr bwMode="auto">
          <a:xfrm>
            <a:off x="5286380" y="4000504"/>
            <a:ext cx="3620376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Лента новостей profinews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19612" cy="3091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9940" name="Picture 4" descr="Весной специальным тракт - Детские картинки - 900 презентаций - Развивающие игры для детей"/>
          <p:cNvPicPr>
            <a:picLocks noChangeAspect="1" noChangeArrowheads="1"/>
          </p:cNvPicPr>
          <p:nvPr/>
        </p:nvPicPr>
        <p:blipFill>
          <a:blip r:embed="rId3" cstate="print"/>
          <a:srcRect l="4787" t="6383" r="2658" b="4254"/>
          <a:stretch>
            <a:fillRect/>
          </a:stretch>
        </p:blipFill>
        <p:spPr bwMode="auto">
          <a:xfrm>
            <a:off x="4500562" y="3429000"/>
            <a:ext cx="4384932" cy="3175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57818" y="214290"/>
            <a:ext cx="328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полях тоже кипит работа сеют пшеницу, рожь, овёс, гречиху и другие культуры.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Тверь В Твери идет подготовка к майским праздникам. Администрацией городаразработан и утвержден план мероприятий, приуроченных к"/>
          <p:cNvPicPr>
            <a:picLocks noChangeAspect="1" noChangeArrowheads="1"/>
          </p:cNvPicPr>
          <p:nvPr/>
        </p:nvPicPr>
        <p:blipFill>
          <a:blip r:embed="rId4" cstate="print"/>
          <a:srcRect t="4992" b="5157"/>
          <a:stretch>
            <a:fillRect/>
          </a:stretch>
        </p:blipFill>
        <p:spPr bwMode="auto">
          <a:xfrm>
            <a:off x="173938" y="3571876"/>
            <a:ext cx="3975346" cy="2857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357694"/>
            <a:ext cx="40719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мае часто идут дожди с грозами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146" name="Picture 2" descr="Летний дождь - анимация на телефон 8047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381531" cy="32861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52" name="Picture 8" descr="ida_mikhaylova - Дожд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286280" cy="306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4" name="Picture 4" descr="Перелистаем стихами календарь. . Времена года Стр.26 :: Антипченко Светлана. . Весна :: Поэзия :: Дамский клуб LA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290"/>
            <a:ext cx="4267200" cy="32004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2" descr="Без заголовка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3790950" cy="2428892"/>
          </a:xfrm>
          <a:prstGeom prst="rect">
            <a:avLst/>
          </a:prstGeom>
          <a:noFill/>
        </p:spPr>
      </p:pic>
      <p:pic>
        <p:nvPicPr>
          <p:cNvPr id="10" name="Picture 2" descr="Без заголовка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85728"/>
            <a:ext cx="4214842" cy="1214446"/>
          </a:xfrm>
          <a:prstGeom prst="rect">
            <a:avLst/>
          </a:prstGeom>
          <a:noFill/>
        </p:spPr>
      </p:pic>
      <p:pic>
        <p:nvPicPr>
          <p:cNvPr id="11" name="Picture 2" descr="Без заголовка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071678"/>
            <a:ext cx="4214842" cy="1214446"/>
          </a:xfrm>
          <a:prstGeom prst="rect">
            <a:avLst/>
          </a:prstGeom>
          <a:noFill/>
        </p:spPr>
      </p:pic>
      <p:pic>
        <p:nvPicPr>
          <p:cNvPr id="12" name="Picture 6" descr="Анимашки погоды, анимированные картинки о погоде, разные анимашки Smayli.ru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428868"/>
            <a:ext cx="1571636" cy="1660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428760"/>
          </a:xfrm>
          <a:solidFill>
            <a:schemeClr val="accent3">
              <a:lumMod val="50000"/>
            </a:schemeClr>
          </a:solidFill>
          <a:ln>
            <a:solidFill>
              <a:srgbClr val="0033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Некоторые деревья вначале одеваются в цветы, а потом уже добавляют к ним листья. Посмотри как красиво цветет яблоня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pic0129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6" y="2357430"/>
            <a:ext cx="4743508" cy="3233951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" name="Picture 3" descr="C:\Users\Юлиана\Downloads\1304587234_1302414939_131772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4095846" cy="306873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4100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7934"/>
            <a:ext cx="2500346" cy="500066"/>
          </a:xfrm>
          <a:prstGeom prst="rect">
            <a:avLst/>
          </a:prstGeom>
          <a:noFill/>
        </p:spPr>
      </p:pic>
      <p:pic>
        <p:nvPicPr>
          <p:cNvPr id="7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6357934"/>
            <a:ext cx="2286000" cy="500066"/>
          </a:xfrm>
          <a:prstGeom prst="rect">
            <a:avLst/>
          </a:prstGeom>
          <a:noFill/>
        </p:spPr>
      </p:pic>
      <p:pic>
        <p:nvPicPr>
          <p:cNvPr id="8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357934"/>
            <a:ext cx="2428892" cy="500066"/>
          </a:xfrm>
          <a:prstGeom prst="rect">
            <a:avLst/>
          </a:prstGeom>
          <a:noFill/>
        </p:spPr>
      </p:pic>
      <p:pic>
        <p:nvPicPr>
          <p:cNvPr id="9" name="Picture 4" descr="Я прошептал лишь слово. А разгадать секрет Уж будьте вы готовы. Henry Wadsworth Longf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6357934"/>
            <a:ext cx="2500298" cy="500066"/>
          </a:xfrm>
          <a:prstGeom prst="rect">
            <a:avLst/>
          </a:prstGeom>
          <a:noFill/>
        </p:spPr>
      </p:pic>
      <p:pic>
        <p:nvPicPr>
          <p:cNvPr id="5" name="Picture 2" descr="люба.к - Germany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143512"/>
            <a:ext cx="3810000" cy="790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30" descr="D:\My\Изображения\Картины\Борисов-Мусатов\Victor Borisov-Musatov. May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801592" cy="3914485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8680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</a:rPr>
              <a:t>В конце весны уже тепло и в солнечные дни можно носить легкие кофточки и платья</a:t>
            </a:r>
            <a:endParaRPr lang="ru-RU" sz="3200" dirty="0">
              <a:solidFill>
                <a:srgbClr val="6600FF"/>
              </a:solidFill>
            </a:endParaRPr>
          </a:p>
        </p:txBody>
      </p:sp>
      <p:pic>
        <p:nvPicPr>
          <p:cNvPr id="6" name="Picture 2" descr="C:\Users\Юлиана\Downloads\vesnakartink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571900" cy="5248188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92155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ru-RU" sz="2800" b="1" u="sng" dirty="0" smtClean="0">
                <a:solidFill>
                  <a:srgbClr val="C00000"/>
                </a:solidFill>
                <a:latin typeface="Comic Sans MS" pitchFamily="66" charset="0"/>
              </a:rPr>
              <a:t>О Весне в народе говорят:</a:t>
            </a:r>
            <a:endParaRPr lang="ru-RU" sz="2800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Весною сутки мочит, а час сушит.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Весенний дождь лишним не бывает.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Весною сверху печет, а снизу морозит.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Весна да осень — на дню погод восемь.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Весною день упустишь, годом не вернешь.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39938" name="Picture 2" descr="Волхвица с Радуг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72" y="3429000"/>
            <a:ext cx="3277743" cy="2571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3000372"/>
            <a:ext cx="55006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◊ Весной часом отстанешь, днём не догонишь.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Весной трех погожих дней подряд не бывает.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◊ Весной запашку затянешь — ножки протянешь.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 ◊ Весной пролежишь, так зимой с сумой побежишь.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лейкаст &quot;Плачет небо роняя слёзы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5918" y="1571612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</a:rPr>
              <a:t>Спасибо за внимание!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7187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Половинкина М.В.</a:t>
            </a:r>
            <a:b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 </a:t>
            </a: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ГБОУ СОШ с. Богатое детский сад «Солнышко»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ана\Downloads\calendar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429124" cy="2825648"/>
          </a:xfrm>
          <a:prstGeom prst="rect">
            <a:avLst/>
          </a:prstGeom>
          <a:noFill/>
        </p:spPr>
      </p:pic>
      <p:pic>
        <p:nvPicPr>
          <p:cNvPr id="4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324360" cy="6002894"/>
          </a:xfrm>
          <a:prstGeom prst="rect">
            <a:avLst/>
          </a:prstGeom>
          <a:noFill/>
          <a:ln cmpd="thickThin">
            <a:solidFill>
              <a:srgbClr val="0033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071810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00"/>
                </a:solidFill>
                <a:latin typeface="Comic Sans MS" pitchFamily="66" charset="0"/>
              </a:rPr>
              <a:t>Март – в старину </a:t>
            </a:r>
            <a:r>
              <a:rPr lang="ru-RU" sz="3200" b="1" i="1" dirty="0" err="1" smtClean="0">
                <a:solidFill>
                  <a:srgbClr val="003300"/>
                </a:solidFill>
                <a:latin typeface="Comic Sans MS" pitchFamily="66" charset="0"/>
              </a:rPr>
              <a:t>протальник;в</a:t>
            </a:r>
            <a:r>
              <a:rPr lang="ru-RU" sz="3200" b="1" i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3200" b="1" i="1" dirty="0" smtClean="0">
                <a:solidFill>
                  <a:srgbClr val="003300"/>
                </a:solidFill>
                <a:latin typeface="Comic Sans MS" pitchFamily="66" charset="0"/>
              </a:rPr>
              <a:t>этом месяце начинает таять снег, появляются проталины, капель</a:t>
            </a:r>
            <a:r>
              <a:rPr lang="ru-RU" sz="3200" b="1" i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500462" cy="6226196"/>
          </a:xfrm>
          <a:solidFill>
            <a:srgbClr val="CCFF33"/>
          </a:solidFill>
          <a:ln w="19050">
            <a:solidFill>
              <a:srgbClr val="0033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  В начале весны еще холодно.    Лежит снег.                  Но солнышко греет все жарче.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И снег на солнышке начинает таять. Он превращается в воду.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Юлиана\Downloads\vesna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714908" cy="6357982"/>
          </a:xfrm>
          <a:prstGeom prst="rect">
            <a:avLst/>
          </a:prstGeom>
          <a:noFill/>
          <a:ln w="28575"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143272" cy="6011882"/>
          </a:xfrm>
          <a:solidFill>
            <a:srgbClr val="CCFF33"/>
          </a:solidFill>
          <a:ln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Из растаявшего снега получаются веселые ручейки и большие лужи.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Юлиана\Downloads\vesnakartin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4523"/>
            <a:ext cx="4572032" cy="641918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29642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Лед на речках тоже тает. Вначале он раскалывает на льдины.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Юлиана\Downloads\12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86567" cy="508992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114300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   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Толкаясь и ломаясь они плывут вниз по речке. </a:t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   Говорят, что на реке </a:t>
            </a:r>
            <a:r>
              <a:rPr lang="ru-RU" sz="2700" b="1" i="1" dirty="0" smtClean="0">
                <a:solidFill>
                  <a:srgbClr val="002060"/>
                </a:solidFill>
                <a:latin typeface="Arial Black" pitchFamily="34" charset="0"/>
              </a:rPr>
              <a:t>ЛЕДОХОД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7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Юлиана\Downloads\89af05ab448cd7bcbd92e8caea73c4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7048548" cy="52864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214842" cy="2428892"/>
          </a:xfrm>
          <a:solidFill>
            <a:srgbClr val="CCFF33"/>
          </a:solidFill>
          <a:ln>
            <a:solidFill>
              <a:srgbClr val="0033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Из теплых краев возвращаются птицы, которые улетели туда осенью. </a:t>
            </a:r>
            <a:br>
              <a:rPr lang="ru-RU" sz="2800" b="1" dirty="0" smtClean="0"/>
            </a:br>
            <a:r>
              <a:rPr lang="ru-RU" sz="2800" b="1" dirty="0" smtClean="0"/>
              <a:t>Одними из первых возвращаются грачи.</a:t>
            </a:r>
            <a:endParaRPr lang="ru-RU" sz="2800" b="1" dirty="0"/>
          </a:p>
        </p:txBody>
      </p:sp>
      <p:pic>
        <p:nvPicPr>
          <p:cNvPr id="5122" name="Picture 2" descr="C:\Users\Юлиана\Downloads\vesnakartin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311756" cy="650324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9458" name="Picture 2" descr="анимация весна природ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09871"/>
            <a:ext cx="2857520" cy="381002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Юлиана\Downloads\Star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6396"/>
            <a:ext cx="3786214" cy="26667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026" name="Picture 2" descr="C:\Users\Юлиана\Downloads\571b0d5ae0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153943"/>
            <a:ext cx="3786215" cy="25793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" name="Picture 3" descr="C:\Users\Юлиана\Downloads\lullula_arborea_ler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3095624" cy="285750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" name="Picture 4" descr="C:\Users\Юлиана\Downloads\lasto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3178" y="3357562"/>
            <a:ext cx="3530788" cy="291290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8662" y="2786059"/>
            <a:ext cx="22860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i="1" dirty="0" smtClean="0"/>
              <a:t>СКВОРЕЦ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2857496"/>
            <a:ext cx="192882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ГРАЧ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6286520"/>
            <a:ext cx="18573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i="1" dirty="0" smtClean="0"/>
              <a:t>ЖАВОРОНОК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6357958"/>
            <a:ext cx="200026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ЛАСТОЧКА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379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  В начале весны еще холодно.    Лежит снег.                  Но солнышко греет все жарче.  И снег на солнышке начинает таять. Он превращается в воду.</vt:lpstr>
      <vt:lpstr>Из растаявшего снега получаются веселые ручейки и большие лужи.</vt:lpstr>
      <vt:lpstr>Лед на речках тоже тает. Вначале он раскалывает на льдины.</vt:lpstr>
      <vt:lpstr>   Толкаясь и ломаясь они плывут вниз по речке.     Говорят, что на реке ЛЕДОХОД.</vt:lpstr>
      <vt:lpstr>Из теплых краев возвращаются птицы, которые улетели туда осенью.  Одними из первых возвращаются грачи.</vt:lpstr>
      <vt:lpstr>Слайд 9</vt:lpstr>
      <vt:lpstr>Слайд 10</vt:lpstr>
      <vt:lpstr>И вот середина весны. Снег везде растаял.</vt:lpstr>
      <vt:lpstr>Слайд 12</vt:lpstr>
      <vt:lpstr>Слайд 13</vt:lpstr>
      <vt:lpstr>  И из них появляться новые листочки.</vt:lpstr>
      <vt:lpstr>Начинает появляться свежая травка и первые цветы.   Их так и называют – первоцветы.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Некоторые деревья вначале одеваются в цветы, а потом уже добавляют к ним листья. Посмотри как красиво цветет яблоня.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Весна</dc:title>
  <dc:creator>Юлиана</dc:creator>
  <cp:lastModifiedBy>Юлиана</cp:lastModifiedBy>
  <cp:revision>41</cp:revision>
  <dcterms:created xsi:type="dcterms:W3CDTF">2013-03-22T18:31:26Z</dcterms:created>
  <dcterms:modified xsi:type="dcterms:W3CDTF">2020-04-13T13:18:27Z</dcterms:modified>
</cp:coreProperties>
</file>